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b8d8e827c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1b8d8e827c_0_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b8d8e827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b8d8e827c_0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b8d8e827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b8d8e827c_0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b8d8e827c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1b8d8e827c_0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b8d8e827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b8d8e827c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b8d8e827c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b8d8e827c_0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b8d8e827c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1b8d8e827c_0_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b8d8e827c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1b8d8e827c_0_3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b8d8e827c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1b8d8e827c_0_2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b8d8e827c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1b8d8e827c_0_2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20a40bc2d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g20a40bc2d3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8d8e827c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1b8d8e827c_0_2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b8d8e827c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1b8d8e827c_0_3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b8d8e827c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1b8d8e827c_0_4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b8d8e827c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1b8d8e827c_0_4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b8d8e827c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1b8d8e827c_0_4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b8d8e827c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1b8d8e827c_0_7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b8d8e827c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1b8d8e827c_0_4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b8d8e827c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1b8d8e827c_0_5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b8d8e827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1b8d8e827c_0_5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b8d8e827c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1b8d8e827c_0_6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20a40bc2d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g20a40bc2d3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b8d8e827c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1b8d8e827c_0_6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b8d8e827c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1b8d8e827c_0_6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b8d8e827c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1b8d8e827c_0_7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b8d8e827c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1b8d8e827c_0_7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b8d8e827c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1b8d8e827c_0_7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b8d8e827c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1b8d8e827c_0_8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b8d8e827c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1b8d8e827c_0_8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b8d8e827c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g1b8d8e827c_0_8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b8d8e827c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g1b8d8e827c_0_9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b8d8e827c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1b8d8e827c_0_9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b8d8e827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g1b8d8e827c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b8d8e827c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g1b8d8e827c_0_10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b8d8e827c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g1b8d8e827c_0_10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b8d8e827c_0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g1b8d8e827c_0_10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b8d8e827c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g1b8d8e827c_0_1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b8d8e827c_0_1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g1b8d8e827c_0_11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b8d8e827c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1b8d8e827c_0_1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0a6280c3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g20a6280c3c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b8d8e827c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g1b8d8e827c_0_1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b8d8e827c_0_1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g1b8d8e827c_0_12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b8d8e827c_0_1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g1b8d8e827c_0_12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b8d8e827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1b8d8e827c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b8d8e827c_0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g1b8d8e827c_0_12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b8d8e827c_0_1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g1b8d8e827c_0_13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0a40bc2d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g20a40bc2d3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b8d8e827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1b8d8e827c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b8d8e827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1b8d8e827c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b8d8e827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1b8d8e827c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b8d8e827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b8d8e827c_0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lajd tytułowy">
  <p:cSld name="1_Slajd tytułow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title"/>
          </p:nvPr>
        </p:nvSpPr>
        <p:spPr>
          <a:xfrm>
            <a:off x="647739" y="265872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2"/>
          <p:cNvSpPr txBox="1"/>
          <p:nvPr>
            <p:ph idx="1" type="body"/>
          </p:nvPr>
        </p:nvSpPr>
        <p:spPr>
          <a:xfrm>
            <a:off x="647739" y="3544572"/>
            <a:ext cx="10972800" cy="20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ajd wewnętrzny">
  <p:cSld name="Slajd wewnętrzn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139FD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911424" y="1772816"/>
            <a:ext cx="103692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2" type="body"/>
          </p:nvPr>
        </p:nvSpPr>
        <p:spPr>
          <a:xfrm>
            <a:off x="911424" y="1146077"/>
            <a:ext cx="103692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" name="Google Shape;13;p3"/>
          <p:cNvCxnSpPr/>
          <p:nvPr/>
        </p:nvCxnSpPr>
        <p:spPr>
          <a:xfrm rot="10800000">
            <a:off x="925449" y="1556792"/>
            <a:ext cx="5760600" cy="0"/>
          </a:xfrm>
          <a:prstGeom prst="straightConnector1">
            <a:avLst/>
          </a:prstGeom>
          <a:noFill/>
          <a:ln cap="flat" cmpd="sng" w="69850">
            <a:solidFill>
              <a:srgbClr val="1CA4D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Układ niestandardowy">
  <p:cSld name="Układ niestandardow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139FD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911424" y="1146077"/>
            <a:ext cx="103692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" name="Google Shape;17;p4"/>
          <p:cNvCxnSpPr/>
          <p:nvPr/>
        </p:nvCxnSpPr>
        <p:spPr>
          <a:xfrm rot="10800000">
            <a:off x="911376" y="1570535"/>
            <a:ext cx="10369200" cy="0"/>
          </a:xfrm>
          <a:prstGeom prst="straightConnector1">
            <a:avLst/>
          </a:prstGeom>
          <a:noFill/>
          <a:ln cap="flat" cmpd="sng" w="69850">
            <a:solidFill>
              <a:srgbClr val="1CA4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4"/>
          <p:cNvSpPr txBox="1"/>
          <p:nvPr>
            <p:ph idx="2" type="body"/>
          </p:nvPr>
        </p:nvSpPr>
        <p:spPr>
          <a:xfrm>
            <a:off x="911424" y="1772816"/>
            <a:ext cx="103692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Układ niestandardowy">
  <p:cSld name="4_Układ niestandardow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11424" y="1772816"/>
            <a:ext cx="103692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139FD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911424" y="1146077"/>
            <a:ext cx="103692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statni slajd">
  <p:cSld name="Ostatni slajd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idx="1" type="body"/>
          </p:nvPr>
        </p:nvSpPr>
        <p:spPr>
          <a:xfrm>
            <a:off x="4762509" y="3157700"/>
            <a:ext cx="27624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spcBef>
                <a:spcPts val="360"/>
              </a:spcBef>
              <a:spcAft>
                <a:spcPts val="0"/>
              </a:spcAft>
              <a:buClr>
                <a:srgbClr val="231F20"/>
              </a:buClr>
              <a:buSzPts val="1400"/>
              <a:buFont typeface="Arial"/>
              <a:buNone/>
              <a:defRPr b="1" i="0" sz="18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762509" y="3443452"/>
            <a:ext cx="27624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spcBef>
                <a:spcPts val="300"/>
              </a:spcBef>
              <a:spcAft>
                <a:spcPts val="0"/>
              </a:spcAft>
              <a:buClr>
                <a:srgbClr val="231F20"/>
              </a:buClr>
              <a:buSzPts val="1400"/>
              <a:buFont typeface="Arial"/>
              <a:buNone/>
              <a:defRPr b="1" i="0" sz="15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3" type="body"/>
          </p:nvPr>
        </p:nvSpPr>
        <p:spPr>
          <a:xfrm>
            <a:off x="4762491" y="4021795"/>
            <a:ext cx="27156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231F2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5.png"/><Relationship Id="rId7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Relationship Id="rId7" Type="http://schemas.openxmlformats.org/officeDocument/2006/relationships/image" Target="../media/image29.png"/><Relationship Id="rId8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Relationship Id="rId7" Type="http://schemas.openxmlformats.org/officeDocument/2006/relationships/image" Target="../media/image29.png"/><Relationship Id="rId8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9" Type="http://schemas.openxmlformats.org/officeDocument/2006/relationships/image" Target="../media/image23.png"/><Relationship Id="rId5" Type="http://schemas.openxmlformats.org/officeDocument/2006/relationships/image" Target="../media/image31.png"/><Relationship Id="rId6" Type="http://schemas.openxmlformats.org/officeDocument/2006/relationships/image" Target="../media/image27.png"/><Relationship Id="rId7" Type="http://schemas.openxmlformats.org/officeDocument/2006/relationships/image" Target="../media/image22.png"/><Relationship Id="rId8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41.png"/><Relationship Id="rId5" Type="http://schemas.openxmlformats.org/officeDocument/2006/relationships/image" Target="../media/image19.png"/><Relationship Id="rId6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Relationship Id="rId5" Type="http://schemas.openxmlformats.org/officeDocument/2006/relationships/image" Target="../media/image40.png"/><Relationship Id="rId6" Type="http://schemas.openxmlformats.org/officeDocument/2006/relationships/image" Target="../media/image49.png"/><Relationship Id="rId7" Type="http://schemas.openxmlformats.org/officeDocument/2006/relationships/image" Target="../media/image44.png"/><Relationship Id="rId8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rare-technologies.com/word2vec-tutorial/" TargetMode="External"/><Relationship Id="rId4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Relationship Id="rId4" Type="http://schemas.openxmlformats.org/officeDocument/2006/relationships/image" Target="../media/image27.png"/><Relationship Id="rId10" Type="http://schemas.openxmlformats.org/officeDocument/2006/relationships/image" Target="../media/image59.png"/><Relationship Id="rId9" Type="http://schemas.openxmlformats.org/officeDocument/2006/relationships/image" Target="../media/image55.png"/><Relationship Id="rId5" Type="http://schemas.openxmlformats.org/officeDocument/2006/relationships/image" Target="../media/image46.png"/><Relationship Id="rId6" Type="http://schemas.openxmlformats.org/officeDocument/2006/relationships/image" Target="../media/image52.png"/><Relationship Id="rId7" Type="http://schemas.openxmlformats.org/officeDocument/2006/relationships/image" Target="../media/image54.png"/><Relationship Id="rId8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Relationship Id="rId11" Type="http://schemas.openxmlformats.org/officeDocument/2006/relationships/image" Target="../media/image27.png"/><Relationship Id="rId10" Type="http://schemas.openxmlformats.org/officeDocument/2006/relationships/image" Target="../media/image62.png"/><Relationship Id="rId9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Relationship Id="rId5" Type="http://schemas.openxmlformats.org/officeDocument/2006/relationships/image" Target="../media/image27.png"/><Relationship Id="rId6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9.png"/><Relationship Id="rId4" Type="http://schemas.openxmlformats.org/officeDocument/2006/relationships/image" Target="../media/image61.png"/><Relationship Id="rId5" Type="http://schemas.openxmlformats.org/officeDocument/2006/relationships/image" Target="../media/image27.png"/><Relationship Id="rId6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4.png"/><Relationship Id="rId4" Type="http://schemas.openxmlformats.org/officeDocument/2006/relationships/image" Target="../media/image56.png"/><Relationship Id="rId5" Type="http://schemas.openxmlformats.org/officeDocument/2006/relationships/image" Target="../media/image8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radimrehurek.com/gensim/models/word2vec.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7.png"/><Relationship Id="rId4" Type="http://schemas.openxmlformats.org/officeDocument/2006/relationships/hyperlink" Target="http://papers.nips.cc/paper/5021-distributed-representations-of-words-and-phrases-and-their-compositionality.pdf" TargetMode="External"/><Relationship Id="rId9" Type="http://schemas.openxmlformats.org/officeDocument/2006/relationships/image" Target="../media/image28.png"/><Relationship Id="rId5" Type="http://schemas.openxmlformats.org/officeDocument/2006/relationships/image" Target="../media/image68.png"/><Relationship Id="rId6" Type="http://schemas.openxmlformats.org/officeDocument/2006/relationships/image" Target="../media/image65.png"/><Relationship Id="rId7" Type="http://schemas.openxmlformats.org/officeDocument/2006/relationships/hyperlink" Target="https://arxiv.org/pdf/1301.3781.pdf" TargetMode="External"/><Relationship Id="rId8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9" Type="http://schemas.openxmlformats.org/officeDocument/2006/relationships/image" Target="../media/image70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Relationship Id="rId7" Type="http://schemas.openxmlformats.org/officeDocument/2006/relationships/image" Target="../media/image66.png"/><Relationship Id="rId8" Type="http://schemas.openxmlformats.org/officeDocument/2006/relationships/image" Target="../media/image7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0.png"/><Relationship Id="rId4" Type="http://schemas.openxmlformats.org/officeDocument/2006/relationships/image" Target="../media/image74.png"/><Relationship Id="rId5" Type="http://schemas.openxmlformats.org/officeDocument/2006/relationships/image" Target="../media/image7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0.png"/><Relationship Id="rId4" Type="http://schemas.openxmlformats.org/officeDocument/2006/relationships/image" Target="../media/image72.png"/><Relationship Id="rId5" Type="http://schemas.openxmlformats.org/officeDocument/2006/relationships/image" Target="../media/image77.png"/><Relationship Id="rId6" Type="http://schemas.openxmlformats.org/officeDocument/2006/relationships/image" Target="../media/image71.png"/><Relationship Id="rId7" Type="http://schemas.openxmlformats.org/officeDocument/2006/relationships/image" Target="../media/image73.png"/><Relationship Id="rId8" Type="http://schemas.openxmlformats.org/officeDocument/2006/relationships/image" Target="../media/image7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8.png"/><Relationship Id="rId4" Type="http://schemas.openxmlformats.org/officeDocument/2006/relationships/image" Target="../media/image75.png"/><Relationship Id="rId11" Type="http://schemas.openxmlformats.org/officeDocument/2006/relationships/image" Target="../media/image88.png"/><Relationship Id="rId10" Type="http://schemas.openxmlformats.org/officeDocument/2006/relationships/image" Target="../media/image82.png"/><Relationship Id="rId9" Type="http://schemas.openxmlformats.org/officeDocument/2006/relationships/image" Target="../media/image83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6.png"/><Relationship Id="rId8" Type="http://schemas.openxmlformats.org/officeDocument/2006/relationships/image" Target="../media/image8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5.png"/><Relationship Id="rId4" Type="http://schemas.openxmlformats.org/officeDocument/2006/relationships/image" Target="../media/image87.png"/><Relationship Id="rId5" Type="http://schemas.openxmlformats.org/officeDocument/2006/relationships/image" Target="../media/image9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image" Target="../media/image91.png"/><Relationship Id="rId10" Type="http://schemas.openxmlformats.org/officeDocument/2006/relationships/image" Target="../media/image88.png"/><Relationship Id="rId13" Type="http://schemas.openxmlformats.org/officeDocument/2006/relationships/image" Target="../media/image94.png"/><Relationship Id="rId1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8.png"/><Relationship Id="rId4" Type="http://schemas.openxmlformats.org/officeDocument/2006/relationships/image" Target="../media/image75.png"/><Relationship Id="rId9" Type="http://schemas.openxmlformats.org/officeDocument/2006/relationships/image" Target="../media/image83.png"/><Relationship Id="rId15" Type="http://schemas.openxmlformats.org/officeDocument/2006/relationships/image" Target="../media/image90.png"/><Relationship Id="rId14" Type="http://schemas.openxmlformats.org/officeDocument/2006/relationships/image" Target="../media/image92.png"/><Relationship Id="rId16" Type="http://schemas.openxmlformats.org/officeDocument/2006/relationships/image" Target="../media/image93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6.png"/><Relationship Id="rId8" Type="http://schemas.openxmlformats.org/officeDocument/2006/relationships/image" Target="../media/image8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0.png"/><Relationship Id="rId4" Type="http://schemas.openxmlformats.org/officeDocument/2006/relationships/hyperlink" Target="http://nlp.stanford.edu/pubs/glove.pdf" TargetMode="External"/><Relationship Id="rId9" Type="http://schemas.openxmlformats.org/officeDocument/2006/relationships/image" Target="../media/image100.png"/><Relationship Id="rId5" Type="http://schemas.openxmlformats.org/officeDocument/2006/relationships/image" Target="../media/image95.png"/><Relationship Id="rId6" Type="http://schemas.openxmlformats.org/officeDocument/2006/relationships/image" Target="../media/image97.png"/><Relationship Id="rId7" Type="http://schemas.openxmlformats.org/officeDocument/2006/relationships/image" Target="../media/image34.png"/><Relationship Id="rId8" Type="http://schemas.openxmlformats.org/officeDocument/2006/relationships/image" Target="../media/image9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6.png"/><Relationship Id="rId4" Type="http://schemas.openxmlformats.org/officeDocument/2006/relationships/image" Target="../media/image101.png"/><Relationship Id="rId5" Type="http://schemas.openxmlformats.org/officeDocument/2006/relationships/image" Target="../media/image100.png"/><Relationship Id="rId6" Type="http://schemas.openxmlformats.org/officeDocument/2006/relationships/image" Target="../media/image70.png"/><Relationship Id="rId7" Type="http://schemas.openxmlformats.org/officeDocument/2006/relationships/hyperlink" Target="http://nlp.stanford.edu/pubs/glove.pdf" TargetMode="External"/><Relationship Id="rId8" Type="http://schemas.openxmlformats.org/officeDocument/2006/relationships/image" Target="../media/image9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6.png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image" Target="../media/image96.png"/><Relationship Id="rId10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9" Type="http://schemas.openxmlformats.org/officeDocument/2006/relationships/image" Target="../media/image107.png"/><Relationship Id="rId5" Type="http://schemas.openxmlformats.org/officeDocument/2006/relationships/image" Target="../media/image111.png"/><Relationship Id="rId6" Type="http://schemas.openxmlformats.org/officeDocument/2006/relationships/image" Target="../media/image108.png"/><Relationship Id="rId7" Type="http://schemas.openxmlformats.org/officeDocument/2006/relationships/image" Target="../media/image102.png"/><Relationship Id="rId8" Type="http://schemas.openxmlformats.org/officeDocument/2006/relationships/image" Target="../media/image11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6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22.png"/></Relationships>
</file>

<file path=ppt/slides/_rels/slide4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5.png"/><Relationship Id="rId10" Type="http://schemas.openxmlformats.org/officeDocument/2006/relationships/image" Target="../media/image1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6.png"/><Relationship Id="rId4" Type="http://schemas.openxmlformats.org/officeDocument/2006/relationships/image" Target="../media/image119.png"/><Relationship Id="rId9" Type="http://schemas.openxmlformats.org/officeDocument/2006/relationships/image" Target="../media/image120.png"/><Relationship Id="rId5" Type="http://schemas.openxmlformats.org/officeDocument/2006/relationships/image" Target="../media/image114.png"/><Relationship Id="rId6" Type="http://schemas.openxmlformats.org/officeDocument/2006/relationships/image" Target="../media/image109.png"/><Relationship Id="rId7" Type="http://schemas.openxmlformats.org/officeDocument/2006/relationships/image" Target="../media/image106.png"/><Relationship Id="rId8" Type="http://schemas.openxmlformats.org/officeDocument/2006/relationships/image" Target="../media/image11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9.png"/><Relationship Id="rId4" Type="http://schemas.openxmlformats.org/officeDocument/2006/relationships/image" Target="../media/image118.png"/><Relationship Id="rId5" Type="http://schemas.openxmlformats.org/officeDocument/2006/relationships/image" Target="../media/image1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9.png"/><Relationship Id="rId4" Type="http://schemas.openxmlformats.org/officeDocument/2006/relationships/image" Target="../media/image121.png"/><Relationship Id="rId5" Type="http://schemas.openxmlformats.org/officeDocument/2006/relationships/image" Target="../media/image12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1" Type="http://schemas.openxmlformats.org/officeDocument/2006/relationships/hyperlink" Target="https://arxiv.org/pdf/1402.3722v1.pdf" TargetMode="External"/><Relationship Id="rId10" Type="http://schemas.openxmlformats.org/officeDocument/2006/relationships/hyperlink" Target="https://radimrehurek.com/gensim/index.html" TargetMode="External"/><Relationship Id="rId12" Type="http://schemas.openxmlformats.org/officeDocument/2006/relationships/hyperlink" Target="https://papers.nips.cc/paper/5477-neural-word-embedding-as-implicit-matrix-factorization.pdf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nlp.stanford.edu/pubs/glove.pdf" TargetMode="External"/><Relationship Id="rId4" Type="http://schemas.openxmlformats.org/officeDocument/2006/relationships/hyperlink" Target="http://www-personal.umich.edu/~ronxin/pdf/w2vexp.pdf" TargetMode="External"/><Relationship Id="rId9" Type="http://schemas.openxmlformats.org/officeDocument/2006/relationships/hyperlink" Target="https://cs224d.stanford.edu/lectures/CS224d-Lecture2.pdf" TargetMode="External"/><Relationship Id="rId5" Type="http://schemas.openxmlformats.org/officeDocument/2006/relationships/hyperlink" Target="https://www.tensorflow.org/tutorials/word2vec/" TargetMode="External"/><Relationship Id="rId6" Type="http://schemas.openxmlformats.org/officeDocument/2006/relationships/hyperlink" Target="https://cs224d.stanford.edu/syllabus.html" TargetMode="External"/><Relationship Id="rId7" Type="http://schemas.openxmlformats.org/officeDocument/2006/relationships/hyperlink" Target="https://arxiv.org/pdf/1301.3781.pdf" TargetMode="External"/><Relationship Id="rId8" Type="http://schemas.openxmlformats.org/officeDocument/2006/relationships/hyperlink" Target="http://papers.nips.cc/paper/5021-distributed-representations-of-words-and-phrases-and-their-compositionality.pdf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Relationship Id="rId8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647739" y="265872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1" lang="en-US"/>
              <a:t>Word2Vec</a:t>
            </a:r>
            <a:endParaRPr/>
          </a:p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609589" y="3937997"/>
            <a:ext cx="10972800" cy="20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/>
              <a:t>Krzysztof</a:t>
            </a:r>
            <a:r>
              <a:rPr lang="en-US"/>
              <a:t> Kolasiński</a:t>
            </a:r>
            <a:r>
              <a:rPr lang="en-US"/>
              <a:t> - January 2017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400" y="2954449"/>
            <a:ext cx="2373636" cy="86366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/>
          <p:nvPr/>
        </p:nvSpPr>
        <p:spPr>
          <a:xfrm>
            <a:off x="341975" y="1700625"/>
            <a:ext cx="58968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For a given context/target pair we compute score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probability of observing word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for given input word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is computed with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Softmax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context/target pair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loss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is defined as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16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CBOW - Continuous Bag-of-Word </a:t>
            </a:r>
            <a:endParaRPr sz="4050"/>
          </a:p>
        </p:txBody>
      </p:sp>
      <p:sp>
        <p:nvSpPr>
          <p:cNvPr id="157" name="Google Shape;157;p16"/>
          <p:cNvSpPr txBox="1"/>
          <p:nvPr/>
        </p:nvSpPr>
        <p:spPr>
          <a:xfrm>
            <a:off x="212575" y="675000"/>
            <a:ext cx="53793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Times New Roman"/>
              <a:buAutoNum type="arabicPeriod"/>
            </a:pPr>
            <a:r>
              <a:rPr b="1" i="1" lang="en-US" sz="1800" u="sng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word context</a:t>
            </a:r>
            <a:endParaRPr b="1" i="1" sz="1800" u="sng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16"/>
          <p:cNvSpPr txBox="1"/>
          <p:nvPr>
            <p:ph idx="1" type="body"/>
          </p:nvPr>
        </p:nvSpPr>
        <p:spPr>
          <a:xfrm>
            <a:off x="583275" y="1096825"/>
            <a:ext cx="25593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“the math”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9775" y="2050438"/>
            <a:ext cx="1561517" cy="4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2775" y="905477"/>
            <a:ext cx="4533601" cy="247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600" y="4149025"/>
            <a:ext cx="4748800" cy="16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4225" y="3626000"/>
            <a:ext cx="5140974" cy="25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6"/>
          <p:cNvSpPr txBox="1"/>
          <p:nvPr/>
        </p:nvSpPr>
        <p:spPr>
          <a:xfrm>
            <a:off x="6090850" y="3256825"/>
            <a:ext cx="40113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Naive implementation of loss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CBOW - Continuous Bag-of-Word </a:t>
            </a:r>
            <a:endParaRPr sz="4050"/>
          </a:p>
        </p:txBody>
      </p:sp>
      <p:sp>
        <p:nvSpPr>
          <p:cNvPr id="169" name="Google Shape;169;p17"/>
          <p:cNvSpPr txBox="1"/>
          <p:nvPr/>
        </p:nvSpPr>
        <p:spPr>
          <a:xfrm>
            <a:off x="212575" y="675000"/>
            <a:ext cx="53793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Times New Roman"/>
              <a:buAutoNum type="arabicPeriod"/>
            </a:pPr>
            <a:r>
              <a:rPr b="1" i="1" lang="en-US" sz="1800" u="sng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word context</a:t>
            </a:r>
            <a:endParaRPr b="1" i="1" sz="1800" u="sng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17"/>
          <p:cNvSpPr txBox="1"/>
          <p:nvPr>
            <p:ph idx="1" type="body"/>
          </p:nvPr>
        </p:nvSpPr>
        <p:spPr>
          <a:xfrm>
            <a:off x="583275" y="1096825"/>
            <a:ext cx="25593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“the math”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71" name="Google Shape;171;p17"/>
          <p:cNvGrpSpPr/>
          <p:nvPr/>
        </p:nvGrpSpPr>
        <p:grpSpPr>
          <a:xfrm>
            <a:off x="341975" y="1700625"/>
            <a:ext cx="5896800" cy="1245375"/>
            <a:chOff x="341975" y="1700625"/>
            <a:chExt cx="5896800" cy="1245375"/>
          </a:xfrm>
        </p:grpSpPr>
        <p:sp>
          <p:nvSpPr>
            <p:cNvPr id="172" name="Google Shape;172;p17"/>
            <p:cNvSpPr txBox="1"/>
            <p:nvPr/>
          </p:nvSpPr>
          <p:spPr>
            <a:xfrm>
              <a:off x="341975" y="1700625"/>
              <a:ext cx="5896800" cy="48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The total loss is never computed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73" name="Google Shape;17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1975" y="2070125"/>
              <a:ext cx="5270196" cy="8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" name="Google Shape;174;p17"/>
          <p:cNvGrpSpPr/>
          <p:nvPr/>
        </p:nvGrpSpPr>
        <p:grpSpPr>
          <a:xfrm>
            <a:off x="170225" y="2920350"/>
            <a:ext cx="6068550" cy="1276250"/>
            <a:chOff x="170225" y="2920350"/>
            <a:chExt cx="6068550" cy="1276250"/>
          </a:xfrm>
        </p:grpSpPr>
        <p:sp>
          <p:nvSpPr>
            <p:cNvPr id="175" name="Google Shape;175;p17"/>
            <p:cNvSpPr txBox="1"/>
            <p:nvPr/>
          </p:nvSpPr>
          <p:spPr>
            <a:xfrm>
              <a:off x="341975" y="2920350"/>
              <a:ext cx="5896800" cy="48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Instead we compute it over mini-batches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76" name="Google Shape;176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0225" y="3320725"/>
              <a:ext cx="5819032" cy="8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" name="Google Shape;177;p17"/>
          <p:cNvGrpSpPr/>
          <p:nvPr/>
        </p:nvGrpSpPr>
        <p:grpSpPr>
          <a:xfrm>
            <a:off x="1177925" y="4404545"/>
            <a:ext cx="4843200" cy="1967255"/>
            <a:chOff x="1177925" y="4404545"/>
            <a:chExt cx="4843200" cy="1967255"/>
          </a:xfrm>
        </p:grpSpPr>
        <p:pic>
          <p:nvPicPr>
            <p:cNvPr id="178" name="Google Shape;178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91725" y="4940550"/>
              <a:ext cx="2953100" cy="1431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17"/>
            <p:cNvSpPr txBox="1"/>
            <p:nvPr/>
          </p:nvSpPr>
          <p:spPr>
            <a:xfrm>
              <a:off x="1177925" y="4404545"/>
              <a:ext cx="48432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The </a:t>
              </a: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minimization of mini-batch loss</a:t>
              </a: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 is done with Gradient descent: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80" name="Google Shape;180;p17"/>
          <p:cNvGrpSpPr/>
          <p:nvPr/>
        </p:nvGrpSpPr>
        <p:grpSpPr>
          <a:xfrm>
            <a:off x="6384375" y="4413788"/>
            <a:ext cx="4919403" cy="2030550"/>
            <a:chOff x="6384375" y="4413788"/>
            <a:chExt cx="4919403" cy="2030550"/>
          </a:xfrm>
        </p:grpSpPr>
        <p:pic>
          <p:nvPicPr>
            <p:cNvPr id="181" name="Google Shape;181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47350" y="4715613"/>
              <a:ext cx="3053419" cy="1728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17"/>
            <p:cNvSpPr/>
            <p:nvPr/>
          </p:nvSpPr>
          <p:spPr>
            <a:xfrm>
              <a:off x="6384375" y="4454924"/>
              <a:ext cx="4843200" cy="1950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7"/>
            <p:cNvSpPr txBox="1"/>
            <p:nvPr/>
          </p:nvSpPr>
          <p:spPr>
            <a:xfrm>
              <a:off x="6460578" y="4413788"/>
              <a:ext cx="48432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Or we can look at vector update instead of whole matrix: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184" name="Google Shape;18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2775" y="905477"/>
            <a:ext cx="4533601" cy="2475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775" y="905477"/>
            <a:ext cx="4533601" cy="247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8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CBOW - Continuous Bag-of-Word </a:t>
            </a:r>
            <a:endParaRPr sz="4050"/>
          </a:p>
        </p:txBody>
      </p:sp>
      <p:sp>
        <p:nvSpPr>
          <p:cNvPr id="191" name="Google Shape;191;p18"/>
          <p:cNvSpPr txBox="1"/>
          <p:nvPr/>
        </p:nvSpPr>
        <p:spPr>
          <a:xfrm>
            <a:off x="212575" y="675000"/>
            <a:ext cx="53793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Times New Roman"/>
              <a:buAutoNum type="arabicPeriod"/>
            </a:pPr>
            <a:r>
              <a:rPr b="1" i="1" lang="en-US" sz="1800" u="sng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word context</a:t>
            </a:r>
            <a:endParaRPr b="1" i="1" sz="1800" u="sng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18"/>
          <p:cNvSpPr txBox="1"/>
          <p:nvPr>
            <p:ph idx="1" type="body"/>
          </p:nvPr>
        </p:nvSpPr>
        <p:spPr>
          <a:xfrm>
            <a:off x="583275" y="1096825"/>
            <a:ext cx="25593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“the math”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116550" y="1582550"/>
            <a:ext cx="58968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total loss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4" name="Google Shape;1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825" y="1970048"/>
            <a:ext cx="5309426" cy="15001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18"/>
          <p:cNvGrpSpPr/>
          <p:nvPr/>
        </p:nvGrpSpPr>
        <p:grpSpPr>
          <a:xfrm>
            <a:off x="3142575" y="4350736"/>
            <a:ext cx="5923512" cy="1954827"/>
            <a:chOff x="3142575" y="4350736"/>
            <a:chExt cx="5923512" cy="1954827"/>
          </a:xfrm>
        </p:grpSpPr>
        <p:pic>
          <p:nvPicPr>
            <p:cNvPr id="196" name="Google Shape;196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86787" y="4350736"/>
              <a:ext cx="5379300" cy="195482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7" name="Google Shape;197;p18"/>
            <p:cNvCxnSpPr/>
            <p:nvPr/>
          </p:nvCxnSpPr>
          <p:spPr>
            <a:xfrm>
              <a:off x="3142575" y="4408725"/>
              <a:ext cx="536100" cy="415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98" name="Google Shape;198;p18"/>
          <p:cNvGrpSpPr/>
          <p:nvPr/>
        </p:nvGrpSpPr>
        <p:grpSpPr>
          <a:xfrm>
            <a:off x="120149" y="3419750"/>
            <a:ext cx="6423600" cy="1208276"/>
            <a:chOff x="120149" y="3419750"/>
            <a:chExt cx="6423600" cy="1208276"/>
          </a:xfrm>
        </p:grpSpPr>
        <p:pic>
          <p:nvPicPr>
            <p:cNvPr id="199" name="Google Shape;199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2650" y="3759601"/>
              <a:ext cx="2529928" cy="868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18"/>
            <p:cNvSpPr txBox="1"/>
            <p:nvPr/>
          </p:nvSpPr>
          <p:spPr>
            <a:xfrm>
              <a:off x="120149" y="3419750"/>
              <a:ext cx="6423600" cy="4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The total gradient is a sum of local gradients: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201" name="Google Shape;20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03450" y="2885573"/>
            <a:ext cx="2432442" cy="1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775" y="905477"/>
            <a:ext cx="4533601" cy="247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3450" y="2885573"/>
            <a:ext cx="2432442" cy="1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9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CBOW - Continuous Bag-of-Word </a:t>
            </a:r>
            <a:endParaRPr sz="4050"/>
          </a:p>
        </p:txBody>
      </p:sp>
      <p:sp>
        <p:nvSpPr>
          <p:cNvPr id="209" name="Google Shape;209;p19"/>
          <p:cNvSpPr txBox="1"/>
          <p:nvPr/>
        </p:nvSpPr>
        <p:spPr>
          <a:xfrm>
            <a:off x="212575" y="675000"/>
            <a:ext cx="53793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Times New Roman"/>
              <a:buAutoNum type="arabicPeriod"/>
            </a:pPr>
            <a:r>
              <a:rPr b="1" i="1" lang="en-US" sz="1800" u="sng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word context</a:t>
            </a:r>
            <a:endParaRPr b="1" i="1" sz="1800" u="sng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19"/>
          <p:cNvSpPr txBox="1"/>
          <p:nvPr>
            <p:ph idx="1" type="body"/>
          </p:nvPr>
        </p:nvSpPr>
        <p:spPr>
          <a:xfrm>
            <a:off x="583275" y="1096825"/>
            <a:ext cx="25593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“the math”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116550" y="1582550"/>
            <a:ext cx="58968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Gradients have particular properties: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2" name="Google Shape;2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512" y="2124386"/>
            <a:ext cx="5379300" cy="195482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9"/>
          <p:cNvSpPr txBox="1"/>
          <p:nvPr/>
        </p:nvSpPr>
        <p:spPr>
          <a:xfrm>
            <a:off x="5735097" y="2268528"/>
            <a:ext cx="1534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=0 if 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c&lt;&gt;k</a:t>
            </a:r>
            <a:endParaRPr b="1" sz="1800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217200" y="2162750"/>
            <a:ext cx="5517900" cy="741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" name="Google Shape;215;p19"/>
          <p:cNvGrpSpPr/>
          <p:nvPr/>
        </p:nvGrpSpPr>
        <p:grpSpPr>
          <a:xfrm>
            <a:off x="212575" y="4270075"/>
            <a:ext cx="10781500" cy="2308450"/>
            <a:chOff x="212575" y="4270075"/>
            <a:chExt cx="10781500" cy="2308450"/>
          </a:xfrm>
        </p:grpSpPr>
        <p:sp>
          <p:nvSpPr>
            <p:cNvPr id="216" name="Google Shape;216;p19"/>
            <p:cNvSpPr txBox="1"/>
            <p:nvPr/>
          </p:nvSpPr>
          <p:spPr>
            <a:xfrm>
              <a:off x="212575" y="4270075"/>
              <a:ext cx="10176000" cy="11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 is updated only at one row which corresponds to the context word. </a:t>
              </a:r>
              <a:endParaRPr sz="18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Consider case when some word </a:t>
              </a:r>
              <a:r>
                <a:rPr i="1" lang="en-US" sz="1800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appeared e.g.</a:t>
              </a:r>
              <a:r>
                <a:rPr i="1" lang="en-US" sz="1800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10 times and n</a:t>
              </a:r>
              <a:r>
                <a:rPr baseline="-25000" i="1" lang="en-US" sz="1800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</a:t>
              </a:r>
              <a:r>
                <a:rPr i="1" lang="en-US" sz="1800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=100… </a:t>
              </a:r>
              <a:endParaRPr i="1" sz="1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W’</a:t>
              </a:r>
              <a:r>
                <a:rPr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 is updated for every word in the vocabulary. </a:t>
              </a:r>
              <a:endParaRPr sz="18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rgbClr val="3C7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Consider vocabulary of size 10</a:t>
              </a:r>
              <a:r>
                <a:rPr baseline="30000" i="1" lang="en-US" sz="1800">
                  <a:solidFill>
                    <a:srgbClr val="3C7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r>
                <a:rPr i="1" lang="en-US" sz="1800">
                  <a:solidFill>
                    <a:srgbClr val="3C7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</a:t>
              </a:r>
              <a:r>
                <a:rPr i="1" lang="en-US" sz="1800">
                  <a:solidFill>
                    <a:srgbClr val="3C7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endParaRPr i="1" sz="18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7" name="Google Shape;217;p19"/>
            <p:cNvSpPr txBox="1"/>
            <p:nvPr/>
          </p:nvSpPr>
          <p:spPr>
            <a:xfrm>
              <a:off x="2306075" y="6016925"/>
              <a:ext cx="8688000" cy="5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6AA84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We will tackle </a:t>
              </a:r>
              <a:r>
                <a:rPr b="1" lang="en-US" sz="1800">
                  <a:solidFill>
                    <a:srgbClr val="6AA84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computational</a:t>
              </a:r>
              <a:r>
                <a:rPr b="1" lang="en-US" sz="1800">
                  <a:solidFill>
                    <a:srgbClr val="6AA84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improvements in the nexts slides.</a:t>
              </a:r>
              <a:endParaRPr b="1" sz="1800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"/>
          <p:cNvSpPr txBox="1"/>
          <p:nvPr>
            <p:ph idx="1" type="body"/>
          </p:nvPr>
        </p:nvSpPr>
        <p:spPr>
          <a:xfrm>
            <a:off x="7137100" y="908150"/>
            <a:ext cx="41112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“the quick brown fox jumped over the lazy dog”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20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CBOW - Continuous Bag-of-Word </a:t>
            </a:r>
            <a:endParaRPr sz="4050"/>
          </a:p>
        </p:txBody>
      </p:sp>
      <p:pic>
        <p:nvPicPr>
          <p:cNvPr id="224" name="Google Shape;2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0300" y="1226200"/>
            <a:ext cx="6811775" cy="36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0"/>
          <p:cNvSpPr txBox="1"/>
          <p:nvPr/>
        </p:nvSpPr>
        <p:spPr>
          <a:xfrm>
            <a:off x="6637150" y="2273675"/>
            <a:ext cx="5111100" cy="12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Impact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We start from creating context/target pairs: (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1" lang="en-US" sz="1800">
                <a:solidFill>
                  <a:srgbClr val="3D85C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quick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quick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1" lang="en-US" sz="18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brown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brown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1" lang="en-US" sz="18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fox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, ...)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Impact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The words are converted to sparse orthogonal representation: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1" lang="en-US" sz="1800">
                <a:solidFill>
                  <a:srgbClr val="3D85C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1" lang="en-US" sz="18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1" lang="en-US" sz="18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...)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212575" y="675000"/>
            <a:ext cx="53793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Times New Roman"/>
              <a:buAutoNum type="arabicPeriod"/>
            </a:pPr>
            <a:r>
              <a:rPr b="1" i="1" lang="en-US" sz="1800" u="sng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word context</a:t>
            </a:r>
            <a:endParaRPr b="1" i="1" sz="1800" u="sng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3406350" y="5472250"/>
            <a:ext cx="74319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what we know so far… any question?</a:t>
            </a:r>
            <a:endParaRPr i="1" sz="3000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00" y="970800"/>
            <a:ext cx="4042675" cy="563674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1"/>
          <p:cNvSpPr txBox="1"/>
          <p:nvPr>
            <p:ph idx="1" type="body"/>
          </p:nvPr>
        </p:nvSpPr>
        <p:spPr>
          <a:xfrm>
            <a:off x="7137100" y="908150"/>
            <a:ext cx="41112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“the </a:t>
            </a:r>
            <a:r>
              <a:rPr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quick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brown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fox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jumped over the lazy dog”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21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CBOW - Continuous Bag-of-Word </a:t>
            </a:r>
            <a:endParaRPr sz="4050"/>
          </a:p>
        </p:txBody>
      </p:sp>
      <p:pic>
        <p:nvPicPr>
          <p:cNvPr id="235" name="Google Shape;2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125" y="4516575"/>
            <a:ext cx="3586099" cy="18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1"/>
          <p:cNvSpPr txBox="1"/>
          <p:nvPr/>
        </p:nvSpPr>
        <p:spPr>
          <a:xfrm>
            <a:off x="6637150" y="2273675"/>
            <a:ext cx="5379300" cy="12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Impact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We start from creating </a:t>
            </a:r>
            <a:r>
              <a:rPr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sz="1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groups: (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the, brown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1" lang="en-US" sz="1800">
                <a:solidFill>
                  <a:srgbClr val="3D85C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quick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quick, fox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1" lang="en-US" sz="18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brown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brown, jumped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1" lang="en-US" sz="18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fox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, ...)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Impact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The words are converted to sparse orthogonal representation: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1,3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1" lang="en-US" sz="1800">
                <a:solidFill>
                  <a:srgbClr val="3D85C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2,4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1" lang="en-US" sz="18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3,5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1" lang="en-US" sz="18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...)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21"/>
          <p:cNvSpPr txBox="1"/>
          <p:nvPr/>
        </p:nvSpPr>
        <p:spPr>
          <a:xfrm>
            <a:off x="212575" y="675000"/>
            <a:ext cx="53793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sng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Multi</a:t>
            </a:r>
            <a:r>
              <a:rPr b="1" i="1" lang="en-US" sz="1800" u="sng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word context</a:t>
            </a:r>
            <a:endParaRPr b="1" i="1" sz="1800" u="sng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21"/>
          <p:cNvSpPr txBox="1"/>
          <p:nvPr/>
        </p:nvSpPr>
        <p:spPr>
          <a:xfrm>
            <a:off x="6987425" y="6414200"/>
            <a:ext cx="23013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one word context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CBOW - Continuous Bag-of-Word </a:t>
            </a:r>
            <a:endParaRPr sz="4050"/>
          </a:p>
        </p:txBody>
      </p:sp>
      <p:sp>
        <p:nvSpPr>
          <p:cNvPr id="244" name="Google Shape;244;p22"/>
          <p:cNvSpPr txBox="1"/>
          <p:nvPr/>
        </p:nvSpPr>
        <p:spPr>
          <a:xfrm>
            <a:off x="212575" y="675000"/>
            <a:ext cx="53793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sng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Multi</a:t>
            </a:r>
            <a:r>
              <a:rPr b="1" i="1" lang="en-US" sz="1800" u="sng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word context</a:t>
            </a:r>
            <a:endParaRPr b="1" i="1" sz="1800" u="sng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22"/>
          <p:cNvSpPr txBox="1"/>
          <p:nvPr>
            <p:ph idx="1" type="body"/>
          </p:nvPr>
        </p:nvSpPr>
        <p:spPr>
          <a:xfrm>
            <a:off x="212575" y="1133800"/>
            <a:ext cx="60621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“the math was: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6" name="Google Shape;2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875" y="1032800"/>
            <a:ext cx="5270200" cy="28104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22"/>
          <p:cNvGrpSpPr/>
          <p:nvPr/>
        </p:nvGrpSpPr>
        <p:grpSpPr>
          <a:xfrm>
            <a:off x="157125" y="1784438"/>
            <a:ext cx="5869100" cy="2129688"/>
            <a:chOff x="157125" y="1784438"/>
            <a:chExt cx="5869100" cy="2129688"/>
          </a:xfrm>
        </p:grpSpPr>
        <p:pic>
          <p:nvPicPr>
            <p:cNvPr id="248" name="Google Shape;24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7125" y="1784438"/>
              <a:ext cx="5745925" cy="1504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22"/>
            <p:cNvSpPr txBox="1"/>
            <p:nvPr/>
          </p:nvSpPr>
          <p:spPr>
            <a:xfrm>
              <a:off x="896525" y="3378025"/>
              <a:ext cx="5129700" cy="5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h</a:t>
              </a:r>
              <a:r>
                <a:rPr baseline="-25000" lang="en-US"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 is an average of context words </a:t>
              </a:r>
              <a:r>
                <a:rPr b="1" lang="en-US"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50" name="Google Shape;250;p22"/>
          <p:cNvSpPr txBox="1"/>
          <p:nvPr>
            <p:ph idx="1" type="body"/>
          </p:nvPr>
        </p:nvSpPr>
        <p:spPr>
          <a:xfrm>
            <a:off x="1322150" y="4512750"/>
            <a:ext cx="87897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“the </a:t>
            </a:r>
            <a:r>
              <a:rPr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quick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brown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fox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jumped over the lazy dog”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51" name="Google Shape;251;p22"/>
          <p:cNvGrpSpPr/>
          <p:nvPr/>
        </p:nvGrpSpPr>
        <p:grpSpPr>
          <a:xfrm>
            <a:off x="2044675" y="4467932"/>
            <a:ext cx="3778250" cy="1655043"/>
            <a:chOff x="2044675" y="4467932"/>
            <a:chExt cx="3778250" cy="1655043"/>
          </a:xfrm>
        </p:grpSpPr>
        <p:cxnSp>
          <p:nvCxnSpPr>
            <p:cNvPr id="252" name="Google Shape;252;p22"/>
            <p:cNvCxnSpPr/>
            <p:nvPr/>
          </p:nvCxnSpPr>
          <p:spPr>
            <a:xfrm rot="10800000">
              <a:off x="3259150" y="5203375"/>
              <a:ext cx="271500" cy="48090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53" name="Google Shape;253;p22"/>
            <p:cNvSpPr txBox="1"/>
            <p:nvPr/>
          </p:nvSpPr>
          <p:spPr>
            <a:xfrm>
              <a:off x="2421525" y="5697875"/>
              <a:ext cx="3401400" cy="42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context </a:t>
              </a:r>
              <a:r>
                <a:rPr b="1" i="1"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window size = 1</a:t>
              </a:r>
              <a:endParaRPr b="1" i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-5400000">
              <a:off x="2833525" y="3679082"/>
              <a:ext cx="609900" cy="2187600"/>
            </a:xfrm>
            <a:prstGeom prst="bracePair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255" name="Google Shape;255;p22"/>
          <p:cNvGrpSpPr/>
          <p:nvPr/>
        </p:nvGrpSpPr>
        <p:grpSpPr>
          <a:xfrm>
            <a:off x="3572075" y="3914125"/>
            <a:ext cx="2805300" cy="684300"/>
            <a:chOff x="3572075" y="3914125"/>
            <a:chExt cx="2805300" cy="684300"/>
          </a:xfrm>
        </p:grpSpPr>
        <p:cxnSp>
          <p:nvCxnSpPr>
            <p:cNvPr id="256" name="Google Shape;256;p22"/>
            <p:cNvCxnSpPr/>
            <p:nvPr/>
          </p:nvCxnSpPr>
          <p:spPr>
            <a:xfrm flipH="1">
              <a:off x="3572075" y="4149925"/>
              <a:ext cx="1261800" cy="44850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57" name="Google Shape;257;p22"/>
            <p:cNvSpPr txBox="1"/>
            <p:nvPr/>
          </p:nvSpPr>
          <p:spPr>
            <a:xfrm>
              <a:off x="4833875" y="3914125"/>
              <a:ext cx="1543500" cy="34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target word</a:t>
              </a:r>
              <a:endParaRPr b="1" i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58" name="Google Shape;258;p22"/>
          <p:cNvGrpSpPr/>
          <p:nvPr/>
        </p:nvGrpSpPr>
        <p:grpSpPr>
          <a:xfrm>
            <a:off x="6069207" y="4913697"/>
            <a:ext cx="5668893" cy="1417428"/>
            <a:chOff x="6069207" y="4913697"/>
            <a:chExt cx="5668893" cy="1417428"/>
          </a:xfrm>
        </p:grpSpPr>
        <p:sp>
          <p:nvSpPr>
            <p:cNvPr id="259" name="Google Shape;259;p22"/>
            <p:cNvSpPr/>
            <p:nvPr/>
          </p:nvSpPr>
          <p:spPr>
            <a:xfrm>
              <a:off x="6183300" y="5277525"/>
              <a:ext cx="5554800" cy="1053600"/>
            </a:xfrm>
            <a:prstGeom prst="rect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60" name="Google Shape;260;p22"/>
            <p:cNvSpPr txBox="1"/>
            <p:nvPr/>
          </p:nvSpPr>
          <p:spPr>
            <a:xfrm>
              <a:off x="6263300" y="5286675"/>
              <a:ext cx="53793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Same behaviour while computing gradients but </a:t>
              </a:r>
              <a:r>
                <a:rPr b="1"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b="1" baseline="-25000"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r>
                <a:rPr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 context words is now affected during backpropagation</a:t>
              </a:r>
              <a:endParaRPr b="1"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1" name="Google Shape;261;p22"/>
            <p:cNvSpPr txBox="1"/>
            <p:nvPr/>
          </p:nvSpPr>
          <p:spPr>
            <a:xfrm>
              <a:off x="6069207" y="4913697"/>
              <a:ext cx="10536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Note:</a:t>
              </a:r>
              <a:endParaRPr b="1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262" name="Google Shape;26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13450" y="3692348"/>
            <a:ext cx="2432442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1526" y="1060187"/>
            <a:ext cx="4217949" cy="634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CBOW - Continuous Bag-of-Word </a:t>
            </a:r>
            <a:endParaRPr sz="4050"/>
          </a:p>
        </p:txBody>
      </p:sp>
      <p:sp>
        <p:nvSpPr>
          <p:cNvPr id="269" name="Google Shape;269;p23"/>
          <p:cNvSpPr txBox="1"/>
          <p:nvPr/>
        </p:nvSpPr>
        <p:spPr>
          <a:xfrm>
            <a:off x="212575" y="675000"/>
            <a:ext cx="53793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sng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Multi word context</a:t>
            </a:r>
            <a:endParaRPr b="1" i="1" sz="1800" u="sng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23"/>
          <p:cNvSpPr txBox="1"/>
          <p:nvPr>
            <p:ph idx="1" type="body"/>
          </p:nvPr>
        </p:nvSpPr>
        <p:spPr>
          <a:xfrm>
            <a:off x="583275" y="1096825"/>
            <a:ext cx="60621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“the math remains the same”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1" name="Google Shape;2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875" y="1032800"/>
            <a:ext cx="5270200" cy="2810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25" y="1784438"/>
            <a:ext cx="5745925" cy="150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3"/>
          <p:cNvSpPr txBox="1"/>
          <p:nvPr/>
        </p:nvSpPr>
        <p:spPr>
          <a:xfrm>
            <a:off x="809000" y="3288975"/>
            <a:ext cx="51297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aseline="-25000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an average of context words </a:t>
            </a:r>
            <a:r>
              <a:rPr b="1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 sz="18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4" name="Google Shape;27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5175" y="4282175"/>
            <a:ext cx="6457950" cy="23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3"/>
          <p:cNvSpPr txBox="1"/>
          <p:nvPr/>
        </p:nvSpPr>
        <p:spPr>
          <a:xfrm>
            <a:off x="2273675" y="3914825"/>
            <a:ext cx="47601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Code remain almost the same: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00" y="970800"/>
            <a:ext cx="4042675" cy="563674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4"/>
          <p:cNvSpPr txBox="1"/>
          <p:nvPr>
            <p:ph idx="1" type="body"/>
          </p:nvPr>
        </p:nvSpPr>
        <p:spPr>
          <a:xfrm>
            <a:off x="7137100" y="908150"/>
            <a:ext cx="41112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“the </a:t>
            </a:r>
            <a:r>
              <a:rPr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quick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brown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fox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jumped over the lazy dog”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24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CBOW  - any questions???</a:t>
            </a:r>
            <a:endParaRPr sz="4050"/>
          </a:p>
        </p:txBody>
      </p:sp>
      <p:pic>
        <p:nvPicPr>
          <p:cNvPr id="283" name="Google Shape;2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125" y="4516575"/>
            <a:ext cx="3586099" cy="18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4"/>
          <p:cNvSpPr txBox="1"/>
          <p:nvPr/>
        </p:nvSpPr>
        <p:spPr>
          <a:xfrm>
            <a:off x="6637150" y="2273675"/>
            <a:ext cx="5379300" cy="12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Impact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We start from creating </a:t>
            </a:r>
            <a:r>
              <a:rPr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sz="1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groups: (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the, brown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1" lang="en-US" sz="1800">
                <a:solidFill>
                  <a:srgbClr val="3D85C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quick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quick, fox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1" lang="en-US" sz="18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brown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brown, jumped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1" lang="en-US" sz="18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fox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, ...)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Impact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The words are converted to sparse orthogonal representation: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1,3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1" lang="en-US" sz="1800">
                <a:solidFill>
                  <a:srgbClr val="3D85C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2,4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1" lang="en-US" sz="18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3,5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1" lang="en-US" sz="18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...)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24"/>
          <p:cNvSpPr txBox="1"/>
          <p:nvPr/>
        </p:nvSpPr>
        <p:spPr>
          <a:xfrm>
            <a:off x="212575" y="675000"/>
            <a:ext cx="53793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sng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Multi word context</a:t>
            </a:r>
            <a:endParaRPr b="1" i="1" sz="1800" u="sng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24"/>
          <p:cNvSpPr txBox="1"/>
          <p:nvPr/>
        </p:nvSpPr>
        <p:spPr>
          <a:xfrm>
            <a:off x="6987425" y="6414200"/>
            <a:ext cx="23013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one word context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00" y="970800"/>
            <a:ext cx="4042675" cy="563674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5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CBOW  and Skip-Gram Model </a:t>
            </a:r>
            <a:endParaRPr sz="4050"/>
          </a:p>
        </p:txBody>
      </p:sp>
      <p:sp>
        <p:nvSpPr>
          <p:cNvPr id="293" name="Google Shape;293;p25"/>
          <p:cNvSpPr txBox="1"/>
          <p:nvPr/>
        </p:nvSpPr>
        <p:spPr>
          <a:xfrm>
            <a:off x="212575" y="675000"/>
            <a:ext cx="53793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sng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Multi word context</a:t>
            </a:r>
            <a:endParaRPr b="1" i="1" sz="1800" u="sng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4" name="Google Shape;29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325" y="1118700"/>
            <a:ext cx="4288950" cy="54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"/>
          <p:cNvSpPr txBox="1"/>
          <p:nvPr/>
        </p:nvSpPr>
        <p:spPr>
          <a:xfrm>
            <a:off x="5712025" y="675000"/>
            <a:ext cx="53793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sng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1" i="1" lang="en-US" sz="1800" u="sng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Skip Gram Model </a:t>
            </a:r>
            <a:endParaRPr b="1" i="1" sz="1800" u="sng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96" name="Google Shape;296;p25"/>
          <p:cNvGrpSpPr/>
          <p:nvPr/>
        </p:nvGrpSpPr>
        <p:grpSpPr>
          <a:xfrm>
            <a:off x="3928050" y="4445500"/>
            <a:ext cx="2930100" cy="850600"/>
            <a:chOff x="3928050" y="4445500"/>
            <a:chExt cx="2930100" cy="850600"/>
          </a:xfrm>
        </p:grpSpPr>
        <p:cxnSp>
          <p:nvCxnSpPr>
            <p:cNvPr id="297" name="Google Shape;297;p25"/>
            <p:cNvCxnSpPr/>
            <p:nvPr/>
          </p:nvCxnSpPr>
          <p:spPr>
            <a:xfrm flipH="1" rot="10800000">
              <a:off x="6072375" y="4445500"/>
              <a:ext cx="526800" cy="65640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8" name="Google Shape;298;p25"/>
            <p:cNvCxnSpPr>
              <a:stCxn id="299" idx="1"/>
            </p:cNvCxnSpPr>
            <p:nvPr/>
          </p:nvCxnSpPr>
          <p:spPr>
            <a:xfrm rot="10800000">
              <a:off x="3928050" y="4575050"/>
              <a:ext cx="489900" cy="59160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99" name="Google Shape;299;p25"/>
            <p:cNvSpPr txBox="1"/>
            <p:nvPr/>
          </p:nvSpPr>
          <p:spPr>
            <a:xfrm>
              <a:off x="4417950" y="5037200"/>
              <a:ext cx="2440200" cy="25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target word</a:t>
              </a:r>
              <a:endParaRPr b="1" sz="1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00" name="Google Shape;300;p25"/>
          <p:cNvGrpSpPr/>
          <p:nvPr/>
        </p:nvGrpSpPr>
        <p:grpSpPr>
          <a:xfrm>
            <a:off x="9639700" y="2116725"/>
            <a:ext cx="2981100" cy="2587800"/>
            <a:chOff x="9639700" y="2116725"/>
            <a:chExt cx="2981100" cy="2587800"/>
          </a:xfrm>
        </p:grpSpPr>
        <p:sp>
          <p:nvSpPr>
            <p:cNvPr id="301" name="Google Shape;301;p25"/>
            <p:cNvSpPr txBox="1"/>
            <p:nvPr/>
          </p:nvSpPr>
          <p:spPr>
            <a:xfrm>
              <a:off x="10180600" y="2994675"/>
              <a:ext cx="2440200" cy="5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context</a:t>
              </a:r>
              <a:r>
                <a:rPr b="1" lang="en-US" sz="1800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words</a:t>
              </a:r>
              <a:endParaRPr b="1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302" name="Google Shape;302;p25"/>
            <p:cNvCxnSpPr>
              <a:stCxn id="301" idx="1"/>
            </p:cNvCxnSpPr>
            <p:nvPr/>
          </p:nvCxnSpPr>
          <p:spPr>
            <a:xfrm rot="10800000">
              <a:off x="9639700" y="2116725"/>
              <a:ext cx="540900" cy="113670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3" name="Google Shape;303;p25"/>
            <p:cNvCxnSpPr>
              <a:stCxn id="301" idx="1"/>
            </p:cNvCxnSpPr>
            <p:nvPr/>
          </p:nvCxnSpPr>
          <p:spPr>
            <a:xfrm flipH="1">
              <a:off x="9639700" y="3253425"/>
              <a:ext cx="540900" cy="31440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4" name="Google Shape;304;p25"/>
            <p:cNvCxnSpPr>
              <a:stCxn id="301" idx="1"/>
            </p:cNvCxnSpPr>
            <p:nvPr/>
          </p:nvCxnSpPr>
          <p:spPr>
            <a:xfrm flipH="1">
              <a:off x="9658600" y="3253425"/>
              <a:ext cx="522000" cy="145110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05" name="Google Shape;305;p25"/>
          <p:cNvSpPr txBox="1"/>
          <p:nvPr>
            <p:ph idx="1" type="body"/>
          </p:nvPr>
        </p:nvSpPr>
        <p:spPr>
          <a:xfrm>
            <a:off x="2980800" y="1283625"/>
            <a:ext cx="49863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“the </a:t>
            </a:r>
            <a:r>
              <a:rPr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quick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brown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fox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jumped over the lazy dog”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idx="1" type="body"/>
          </p:nvPr>
        </p:nvSpPr>
        <p:spPr>
          <a:xfrm>
            <a:off x="116550" y="1051925"/>
            <a:ext cx="56970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Some warning: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just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b="0" lang="en-US" sz="2400">
                <a:latin typeface="Times New Roman"/>
                <a:ea typeface="Times New Roman"/>
                <a:cs typeface="Times New Roman"/>
                <a:sym typeface="Times New Roman"/>
              </a:rPr>
              <a:t>most of the material can be found in the internet</a:t>
            </a:r>
            <a:endParaRPr b="0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just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b="0" lang="en-US" sz="2400">
                <a:latin typeface="Times New Roman"/>
                <a:ea typeface="Times New Roman"/>
                <a:cs typeface="Times New Roman"/>
                <a:sym typeface="Times New Roman"/>
              </a:rPr>
              <a:t>I use mine notation (which is sometimes different that in papers)</a:t>
            </a:r>
            <a:endParaRPr b="0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just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b="0" lang="en-US" sz="2400">
                <a:latin typeface="Times New Roman"/>
                <a:ea typeface="Times New Roman"/>
                <a:cs typeface="Times New Roman"/>
                <a:sym typeface="Times New Roman"/>
              </a:rPr>
              <a:t>The notation can change during slides - mostly because of variety of problems</a:t>
            </a:r>
            <a:endParaRPr b="0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" name="Google Shape;38;p8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Vector representation of words - motivation</a:t>
            </a:r>
            <a:endParaRPr sz="4050"/>
          </a:p>
        </p:txBody>
      </p:sp>
      <p:pic>
        <p:nvPicPr>
          <p:cNvPr id="39" name="Google Shape;3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550" y="1735876"/>
            <a:ext cx="5365424" cy="38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375" y="1187575"/>
            <a:ext cx="5420926" cy="286990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6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Skip-Gram</a:t>
            </a: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 Model</a:t>
            </a:r>
            <a:endParaRPr sz="4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" name="Google Shape;312;p26"/>
          <p:cNvSpPr txBox="1"/>
          <p:nvPr>
            <p:ph idx="1" type="body"/>
          </p:nvPr>
        </p:nvSpPr>
        <p:spPr>
          <a:xfrm>
            <a:off x="361450" y="1087575"/>
            <a:ext cx="60621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“the math remains the same”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13" name="Google Shape;313;p26"/>
          <p:cNvGrpSpPr/>
          <p:nvPr/>
        </p:nvGrpSpPr>
        <p:grpSpPr>
          <a:xfrm>
            <a:off x="396125" y="3372225"/>
            <a:ext cx="6062100" cy="1300850"/>
            <a:chOff x="396125" y="3372225"/>
            <a:chExt cx="6062100" cy="1300850"/>
          </a:xfrm>
        </p:grpSpPr>
        <p:pic>
          <p:nvPicPr>
            <p:cNvPr id="314" name="Google Shape;314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9988" y="3749750"/>
              <a:ext cx="5140775" cy="923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" name="Google Shape;315;p26"/>
            <p:cNvSpPr txBox="1"/>
            <p:nvPr/>
          </p:nvSpPr>
          <p:spPr>
            <a:xfrm>
              <a:off x="396125" y="3372225"/>
              <a:ext cx="6062100" cy="5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Total probability of observing all context words given target is then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16" name="Google Shape;316;p26"/>
          <p:cNvSpPr txBox="1"/>
          <p:nvPr/>
        </p:nvSpPr>
        <p:spPr>
          <a:xfrm>
            <a:off x="341975" y="1700625"/>
            <a:ext cx="58968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For a given context/target pair we compute score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and probability: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7" name="Google Shape;31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9799" y="2041200"/>
            <a:ext cx="1879381" cy="5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7238" y="2578475"/>
            <a:ext cx="2426275" cy="848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26"/>
          <p:cNvGrpSpPr/>
          <p:nvPr/>
        </p:nvGrpSpPr>
        <p:grpSpPr>
          <a:xfrm>
            <a:off x="415925" y="4732200"/>
            <a:ext cx="5822850" cy="1775850"/>
            <a:chOff x="415925" y="4732200"/>
            <a:chExt cx="5822850" cy="1775850"/>
          </a:xfrm>
        </p:grpSpPr>
        <p:pic>
          <p:nvPicPr>
            <p:cNvPr id="320" name="Google Shape;320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261875" y="5090025"/>
              <a:ext cx="4976900" cy="1418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26"/>
            <p:cNvSpPr txBox="1"/>
            <p:nvPr/>
          </p:nvSpPr>
          <p:spPr>
            <a:xfrm>
              <a:off x="415925" y="4732200"/>
              <a:ext cx="2745000" cy="3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With loss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22" name="Google Shape;322;p26"/>
          <p:cNvGrpSpPr/>
          <p:nvPr/>
        </p:nvGrpSpPr>
        <p:grpSpPr>
          <a:xfrm>
            <a:off x="6613950" y="4861575"/>
            <a:ext cx="5420926" cy="1931825"/>
            <a:chOff x="6613950" y="4861575"/>
            <a:chExt cx="5420926" cy="1931825"/>
          </a:xfrm>
        </p:grpSpPr>
        <p:pic>
          <p:nvPicPr>
            <p:cNvPr id="323" name="Google Shape;323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613950" y="5222050"/>
              <a:ext cx="5420926" cy="91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26"/>
            <p:cNvSpPr txBox="1"/>
            <p:nvPr/>
          </p:nvSpPr>
          <p:spPr>
            <a:xfrm>
              <a:off x="6613950" y="4861575"/>
              <a:ext cx="4704600" cy="5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With loss per mini-batch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5" name="Google Shape;325;p26"/>
            <p:cNvSpPr txBox="1"/>
            <p:nvPr/>
          </p:nvSpPr>
          <p:spPr>
            <a:xfrm>
              <a:off x="6756325" y="6100100"/>
              <a:ext cx="38448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Note: </a:t>
              </a:r>
              <a:r>
                <a:rPr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Gradients will have similar form but a little different behaviour</a:t>
              </a:r>
              <a:endParaRPr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988" y="3749750"/>
            <a:ext cx="5140775" cy="9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375" y="1187575"/>
            <a:ext cx="5420926" cy="286990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7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Skip-Gram Model</a:t>
            </a:r>
            <a:endParaRPr sz="4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27"/>
          <p:cNvSpPr txBox="1"/>
          <p:nvPr>
            <p:ph idx="1" type="body"/>
          </p:nvPr>
        </p:nvSpPr>
        <p:spPr>
          <a:xfrm>
            <a:off x="361450" y="1087575"/>
            <a:ext cx="60621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“the math remains the same”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p27"/>
          <p:cNvSpPr txBox="1"/>
          <p:nvPr/>
        </p:nvSpPr>
        <p:spPr>
          <a:xfrm>
            <a:off x="396125" y="3372225"/>
            <a:ext cx="60621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Total probability of observing all context words given target is then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27"/>
          <p:cNvSpPr txBox="1"/>
          <p:nvPr/>
        </p:nvSpPr>
        <p:spPr>
          <a:xfrm>
            <a:off x="341975" y="1700625"/>
            <a:ext cx="58968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For a given context/target pair we compute score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and probability: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6" name="Google Shape;33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9799" y="2041200"/>
            <a:ext cx="1879381" cy="5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7238" y="2578475"/>
            <a:ext cx="2426275" cy="8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1875" y="5090025"/>
            <a:ext cx="4976900" cy="141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7"/>
          <p:cNvSpPr txBox="1"/>
          <p:nvPr/>
        </p:nvSpPr>
        <p:spPr>
          <a:xfrm>
            <a:off x="415925" y="4732200"/>
            <a:ext cx="27450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With loss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0" name="Google Shape;340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63450" y="4265326"/>
            <a:ext cx="5648425" cy="20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63" y="3919225"/>
            <a:ext cx="2327699" cy="29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2175" y="5859825"/>
            <a:ext cx="5420926" cy="9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2948" y="5186375"/>
            <a:ext cx="4289474" cy="77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9738" y="3614175"/>
            <a:ext cx="3202499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850" y="565800"/>
            <a:ext cx="1973325" cy="27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82849" y="244900"/>
            <a:ext cx="3109375" cy="1658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28"/>
          <p:cNvCxnSpPr/>
          <p:nvPr/>
        </p:nvCxnSpPr>
        <p:spPr>
          <a:xfrm>
            <a:off x="335200" y="3419957"/>
            <a:ext cx="110448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" name="Google Shape;352;p28"/>
          <p:cNvSpPr txBox="1"/>
          <p:nvPr/>
        </p:nvSpPr>
        <p:spPr>
          <a:xfrm>
            <a:off x="393800" y="78500"/>
            <a:ext cx="16914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CBOW</a:t>
            </a:r>
            <a:endParaRPr b="1" sz="24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p28"/>
          <p:cNvSpPr txBox="1"/>
          <p:nvPr/>
        </p:nvSpPr>
        <p:spPr>
          <a:xfrm>
            <a:off x="393800" y="3490638"/>
            <a:ext cx="2327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Skip-Gram</a:t>
            </a:r>
            <a:endParaRPr b="1" sz="24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4" name="Google Shape;354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77575" y="2015348"/>
            <a:ext cx="4935524" cy="129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8"/>
          <p:cNvSpPr txBox="1"/>
          <p:nvPr/>
        </p:nvSpPr>
        <p:spPr>
          <a:xfrm>
            <a:off x="7778350" y="565800"/>
            <a:ext cx="3488400" cy="26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smoothes context, so average out statistical information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faster to train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better in accuracy for frequent words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imes New Roman"/>
              <a:buChar char="●"/>
            </a:pPr>
            <a:r>
              <a:rPr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Inefficient usage of statistics</a:t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imes New Roman"/>
              <a:buChar char="●"/>
            </a:pPr>
            <a:r>
              <a:rPr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capture complex patterns beyond word similarity</a:t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p28"/>
          <p:cNvSpPr txBox="1"/>
          <p:nvPr/>
        </p:nvSpPr>
        <p:spPr>
          <a:xfrm>
            <a:off x="7930750" y="3667700"/>
            <a:ext cx="3488400" cy="26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no smoothing effect, should give better results than CBOW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slower to train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better in accuracy for rare words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imes New Roman"/>
              <a:buChar char="●"/>
            </a:pPr>
            <a:r>
              <a:rPr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Inefficient usage of statistics</a:t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imes New Roman"/>
              <a:buChar char="●"/>
            </a:pPr>
            <a:r>
              <a:rPr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capture complex patterns beyond word similarity</a:t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9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word2vec final question?</a:t>
            </a:r>
            <a:endParaRPr sz="4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2" name="Google Shape;3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25" y="3364538"/>
            <a:ext cx="2953100" cy="14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9"/>
          <p:cNvSpPr txBox="1"/>
          <p:nvPr/>
        </p:nvSpPr>
        <p:spPr>
          <a:xfrm>
            <a:off x="546150" y="2865350"/>
            <a:ext cx="32025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models are trained until converge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29"/>
          <p:cNvSpPr txBox="1"/>
          <p:nvPr/>
        </p:nvSpPr>
        <p:spPr>
          <a:xfrm>
            <a:off x="4534875" y="3355050"/>
            <a:ext cx="32904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matrix take to represent the words </a:t>
            </a:r>
            <a:r>
              <a:rPr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embeddings</a:t>
            </a:r>
            <a:r>
              <a:rPr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???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5" name="Google Shape;365;p29"/>
          <p:cNvSpPr/>
          <p:nvPr/>
        </p:nvSpPr>
        <p:spPr>
          <a:xfrm>
            <a:off x="4808925" y="4067650"/>
            <a:ext cx="2440200" cy="29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9"/>
          <p:cNvGrpSpPr/>
          <p:nvPr/>
        </p:nvGrpSpPr>
        <p:grpSpPr>
          <a:xfrm>
            <a:off x="7997375" y="2778175"/>
            <a:ext cx="3290400" cy="2176800"/>
            <a:chOff x="7997375" y="2778175"/>
            <a:chExt cx="3290400" cy="2176800"/>
          </a:xfrm>
        </p:grpSpPr>
        <p:sp>
          <p:nvSpPr>
            <p:cNvPr id="367" name="Google Shape;367;p29"/>
            <p:cNvSpPr txBox="1"/>
            <p:nvPr/>
          </p:nvSpPr>
          <p:spPr>
            <a:xfrm>
              <a:off x="8279375" y="2778175"/>
              <a:ext cx="2849100" cy="59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This will depend on implementation, but good solution is to take sum of both matrices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368" name="Google Shape;368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97375" y="3862537"/>
              <a:ext cx="3290400" cy="5932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" name="Google Shape;369;p29"/>
            <p:cNvSpPr txBox="1"/>
            <p:nvPr/>
          </p:nvSpPr>
          <p:spPr>
            <a:xfrm>
              <a:off x="8279375" y="4455775"/>
              <a:ext cx="2849100" cy="49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however this can be done arbitrarily</a:t>
              </a:r>
              <a:endParaRPr i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(there is no universal recipe for doing this)</a:t>
              </a:r>
              <a:endParaRPr i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370" name="Google Shape;37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0624" y="4673625"/>
            <a:ext cx="3290399" cy="175471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9"/>
          <p:cNvSpPr txBox="1"/>
          <p:nvPr/>
        </p:nvSpPr>
        <p:spPr>
          <a:xfrm>
            <a:off x="6007350" y="6237550"/>
            <a:ext cx="8991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CBOW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72" name="Google Shape;372;p29"/>
          <p:cNvGrpSpPr/>
          <p:nvPr/>
        </p:nvGrpSpPr>
        <p:grpSpPr>
          <a:xfrm>
            <a:off x="4204575" y="1271238"/>
            <a:ext cx="3202499" cy="1695450"/>
            <a:chOff x="4160625" y="2653963"/>
            <a:chExt cx="3202499" cy="1695450"/>
          </a:xfrm>
        </p:grpSpPr>
        <p:pic>
          <p:nvPicPr>
            <p:cNvPr id="373" name="Google Shape;373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60625" y="2653963"/>
              <a:ext cx="3202499" cy="1695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Google Shape;374;p29"/>
            <p:cNvSpPr txBox="1"/>
            <p:nvPr/>
          </p:nvSpPr>
          <p:spPr>
            <a:xfrm>
              <a:off x="5856775" y="4073425"/>
              <a:ext cx="1279800" cy="19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Skip-Gram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0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word2vec evaluation</a:t>
            </a:r>
            <a:endParaRPr sz="4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0" name="Google Shape;380;p30"/>
          <p:cNvSpPr txBox="1"/>
          <p:nvPr/>
        </p:nvSpPr>
        <p:spPr>
          <a:xfrm>
            <a:off x="76600" y="741775"/>
            <a:ext cx="11443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The task is non trivial (unsupervised learning):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There are special datasets which can be used for model evaluation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1" name="Google Shape;3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75" y="5196950"/>
            <a:ext cx="7707375" cy="1216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0"/>
          <p:cNvSpPr txBox="1"/>
          <p:nvPr/>
        </p:nvSpPr>
        <p:spPr>
          <a:xfrm>
            <a:off x="315275" y="4782700"/>
            <a:ext cx="65991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imes New Roman"/>
              <a:buChar char="●"/>
            </a:pPr>
            <a:r>
              <a:rPr b="1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Vector compositionality using element-wise addition</a:t>
            </a:r>
            <a:endParaRPr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3" name="Google Shape;3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5238" y="5085425"/>
            <a:ext cx="3642769" cy="4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5950" y="5554075"/>
            <a:ext cx="3800899" cy="412362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0"/>
          <p:cNvSpPr txBox="1"/>
          <p:nvPr/>
        </p:nvSpPr>
        <p:spPr>
          <a:xfrm>
            <a:off x="8183650" y="4745475"/>
            <a:ext cx="40455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 data sets can be found at:</a:t>
            </a:r>
            <a:endParaRPr b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6" name="Google Shape;386;p30"/>
          <p:cNvSpPr txBox="1"/>
          <p:nvPr/>
        </p:nvSpPr>
        <p:spPr>
          <a:xfrm>
            <a:off x="2018675" y="6358225"/>
            <a:ext cx="61281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Skip-Gram paper</a:t>
            </a:r>
            <a:r>
              <a:rPr i="1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1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Distributed Representations of Words and Phrases and their Compositionality</a:t>
            </a:r>
            <a:endParaRPr i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7" name="Google Shape;38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700" y="1156000"/>
            <a:ext cx="4413449" cy="36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3375" y="1654413"/>
            <a:ext cx="2606400" cy="280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0"/>
          <p:cNvSpPr txBox="1"/>
          <p:nvPr/>
        </p:nvSpPr>
        <p:spPr>
          <a:xfrm>
            <a:off x="4926550" y="1167488"/>
            <a:ext cx="49911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imes New Roman"/>
              <a:buChar char="●"/>
            </a:pPr>
            <a:r>
              <a:rPr b="1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words analogies:</a:t>
            </a:r>
            <a:endParaRPr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0" name="Google Shape;390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50600" y="1678575"/>
            <a:ext cx="3290400" cy="2757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0"/>
          <p:cNvSpPr/>
          <p:nvPr/>
        </p:nvSpPr>
        <p:spPr>
          <a:xfrm>
            <a:off x="8186650" y="4701950"/>
            <a:ext cx="3920100" cy="1431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1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word2vec - the fun part</a:t>
            </a:r>
            <a:endParaRPr sz="4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7" name="Google Shape;397;p31"/>
          <p:cNvSpPr txBox="1"/>
          <p:nvPr/>
        </p:nvSpPr>
        <p:spPr>
          <a:xfrm>
            <a:off x="175600" y="850325"/>
            <a:ext cx="45195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for fun!</a:t>
            </a:r>
            <a:endParaRPr sz="24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8" name="Google Shape;398;p31"/>
          <p:cNvSpPr txBox="1"/>
          <p:nvPr/>
        </p:nvSpPr>
        <p:spPr>
          <a:xfrm>
            <a:off x="4066775" y="1395725"/>
            <a:ext cx="44364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https://rare-technologies.com/word2vec-tutorial/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9" name="Google Shape;39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375" y="1802975"/>
            <a:ext cx="6030874" cy="469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2"/>
          <p:cNvSpPr txBox="1"/>
          <p:nvPr>
            <p:ph type="title"/>
          </p:nvPr>
        </p:nvSpPr>
        <p:spPr>
          <a:xfrm>
            <a:off x="116550" y="180175"/>
            <a:ext cx="10761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Improving speed and </a:t>
            </a:r>
            <a:r>
              <a:rPr b="1" lang="en-US" sz="4050" u="sng">
                <a:latin typeface="Times New Roman"/>
                <a:ea typeface="Times New Roman"/>
                <a:cs typeface="Times New Roman"/>
                <a:sym typeface="Times New Roman"/>
              </a:rPr>
              <a:t>accuracy</a:t>
            </a:r>
            <a:endParaRPr b="1" sz="405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5" name="Google Shape;4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075" y="818350"/>
            <a:ext cx="2953100" cy="143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32"/>
          <p:cNvGrpSpPr/>
          <p:nvPr/>
        </p:nvGrpSpPr>
        <p:grpSpPr>
          <a:xfrm>
            <a:off x="2486400" y="868825"/>
            <a:ext cx="8909550" cy="3361775"/>
            <a:chOff x="2486400" y="868825"/>
            <a:chExt cx="8909550" cy="3361775"/>
          </a:xfrm>
        </p:grpSpPr>
        <p:pic>
          <p:nvPicPr>
            <p:cNvPr id="407" name="Google Shape;407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85388" y="2816488"/>
              <a:ext cx="2546425" cy="90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" name="Google Shape;408;p32"/>
            <p:cNvSpPr txBox="1"/>
            <p:nvPr/>
          </p:nvSpPr>
          <p:spPr>
            <a:xfrm>
              <a:off x="3780225" y="868825"/>
              <a:ext cx="7329300" cy="131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>
                <a:spcBef>
                  <a:spcPts val="0"/>
                </a:spcBef>
                <a:spcAft>
                  <a:spcPts val="0"/>
                </a:spcAft>
                <a:buSzPts val="1400"/>
                <a:buAutoNum type="alphaUcPeriod"/>
              </a:pPr>
              <a:r>
                <a:rPr b="1" lang="en-US">
                  <a:latin typeface="Times New Roman"/>
                  <a:ea typeface="Times New Roman"/>
                  <a:cs typeface="Times New Roman"/>
                  <a:sym typeface="Times New Roman"/>
                </a:rPr>
                <a:t>Frequent words</a:t>
              </a: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 will dominate gradients e.g. word </a:t>
              </a:r>
              <a:r>
                <a:rPr b="1"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“the”</a:t>
              </a: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 will appear before almost every noun: </a:t>
              </a:r>
              <a:r>
                <a:rPr b="1" lang="en-US">
                  <a:latin typeface="Times New Roman"/>
                  <a:ea typeface="Times New Roman"/>
                  <a:cs typeface="Times New Roman"/>
                  <a:sym typeface="Times New Roman"/>
                </a:rPr>
                <a:t>the</a:t>
              </a: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 cat, </a:t>
              </a:r>
              <a:r>
                <a:rPr b="1" lang="en-US">
                  <a:latin typeface="Times New Roman"/>
                  <a:ea typeface="Times New Roman"/>
                  <a:cs typeface="Times New Roman"/>
                  <a:sym typeface="Times New Roman"/>
                </a:rPr>
                <a:t>the</a:t>
              </a: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 dog. 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r>
                <a:rPr b="1" lang="en-US" sz="1800">
                  <a:solidFill>
                    <a:schemeClr val="accent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olution </a:t>
              </a:r>
              <a:r>
                <a:rPr lang="en-US" sz="1800">
                  <a:solidFill>
                    <a:schemeClr val="accent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(pre processing of the document with sentences)</a:t>
              </a:r>
              <a:r>
                <a:rPr b="1" lang="en-US" sz="1800">
                  <a:solidFill>
                    <a:schemeClr val="accent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</a:t>
              </a:r>
              <a:endParaRPr b="1" sz="18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17500" lvl="0" marL="457200" rtl="0">
                <a:spcBef>
                  <a:spcPts val="0"/>
                </a:spcBef>
                <a:spcAft>
                  <a:spcPts val="0"/>
                </a:spcAft>
                <a:buSzPts val="1400"/>
                <a:buFont typeface="Times New Roman"/>
                <a:buChar char="-"/>
              </a:pP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remove super frequent words from corpus before </a:t>
              </a: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training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17500" lvl="0" marL="457200">
                <a:spcBef>
                  <a:spcPts val="0"/>
                </a:spcBef>
                <a:spcAft>
                  <a:spcPts val="0"/>
                </a:spcAft>
                <a:buSzPts val="1400"/>
                <a:buFont typeface="Times New Roman"/>
                <a:buChar char="-"/>
              </a:pP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subsample frequent words before training :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09" name="Google Shape;409;p32"/>
            <p:cNvCxnSpPr/>
            <p:nvPr/>
          </p:nvCxnSpPr>
          <p:spPr>
            <a:xfrm flipH="1" rot="10800000">
              <a:off x="6774825" y="3602175"/>
              <a:ext cx="406800" cy="332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10" name="Google Shape;410;p32"/>
            <p:cNvSpPr txBox="1"/>
            <p:nvPr/>
          </p:nvSpPr>
          <p:spPr>
            <a:xfrm>
              <a:off x="5570888" y="3851700"/>
              <a:ext cx="2375400" cy="3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word frequency</a:t>
              </a:r>
              <a:endParaRPr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11" name="Google Shape;411;p32"/>
            <p:cNvCxnSpPr/>
            <p:nvPr/>
          </p:nvCxnSpPr>
          <p:spPr>
            <a:xfrm rot="10800000">
              <a:off x="7699150" y="3093775"/>
              <a:ext cx="1293900" cy="101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12" name="Google Shape;412;p32"/>
            <p:cNvSpPr txBox="1"/>
            <p:nvPr/>
          </p:nvSpPr>
          <p:spPr>
            <a:xfrm>
              <a:off x="9067050" y="2955175"/>
              <a:ext cx="2328900" cy="3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chosen</a:t>
              </a:r>
              <a:r>
                <a:rPr b="1"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b="1"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threshold (</a:t>
              </a:r>
              <a:r>
                <a:rPr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hyperparameter</a:t>
              </a:r>
              <a:r>
                <a:rPr b="1"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13" name="Google Shape;413;p32"/>
            <p:cNvCxnSpPr>
              <a:endCxn id="407" idx="1"/>
            </p:cNvCxnSpPr>
            <p:nvPr/>
          </p:nvCxnSpPr>
          <p:spPr>
            <a:xfrm flipH="1" rot="10800000">
              <a:off x="4297688" y="3266950"/>
              <a:ext cx="1187700" cy="1131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14" name="Google Shape;414;p32"/>
            <p:cNvSpPr txBox="1"/>
            <p:nvPr/>
          </p:nvSpPr>
          <p:spPr>
            <a:xfrm>
              <a:off x="2486400" y="3077500"/>
              <a:ext cx="1811400" cy="3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probability </a:t>
              </a:r>
              <a:r>
                <a:rPr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that word </a:t>
              </a:r>
              <a:r>
                <a:rPr b="1"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b="1" baseline="-25000"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will be rejected from training set</a:t>
              </a:r>
              <a:endParaRPr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15" name="Google Shape;415;p32"/>
          <p:cNvGrpSpPr/>
          <p:nvPr/>
        </p:nvGrpSpPr>
        <p:grpSpPr>
          <a:xfrm>
            <a:off x="531375" y="4284300"/>
            <a:ext cx="11261875" cy="2417375"/>
            <a:chOff x="531375" y="4284300"/>
            <a:chExt cx="11261875" cy="2417375"/>
          </a:xfrm>
        </p:grpSpPr>
        <p:sp>
          <p:nvSpPr>
            <p:cNvPr id="416" name="Google Shape;416;p32"/>
            <p:cNvSpPr txBox="1"/>
            <p:nvPr/>
          </p:nvSpPr>
          <p:spPr>
            <a:xfrm>
              <a:off x="531375" y="4284300"/>
              <a:ext cx="10652100" cy="131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B.</a:t>
              </a:r>
              <a:r>
                <a:rPr b="1" lang="en-US">
                  <a:latin typeface="Times New Roman"/>
                  <a:ea typeface="Times New Roman"/>
                  <a:cs typeface="Times New Roman"/>
                  <a:sym typeface="Times New Roman"/>
                </a:rPr>
                <a:t>   Frequent phrases</a:t>
              </a: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: some words occur naturally in pairs, triples etc: </a:t>
              </a:r>
              <a:r>
                <a:rPr i="1" lang="en-US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New York Times</a:t>
              </a:r>
              <a:r>
                <a:rPr lang="en-US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</a:t>
              </a:r>
              <a:r>
                <a:rPr i="1" lang="en-US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Microsoft Office</a:t>
              </a: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, ...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417" name="Google Shape;417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65650" y="4711225"/>
              <a:ext cx="9173349" cy="19904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18" name="Google Shape;418;p32"/>
            <p:cNvCxnSpPr>
              <a:stCxn id="419" idx="1"/>
            </p:cNvCxnSpPr>
            <p:nvPr/>
          </p:nvCxnSpPr>
          <p:spPr>
            <a:xfrm flipH="1">
              <a:off x="7199950" y="4848125"/>
              <a:ext cx="2264400" cy="3741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19" name="Google Shape;419;p32"/>
            <p:cNvSpPr txBox="1"/>
            <p:nvPr/>
          </p:nvSpPr>
          <p:spPr>
            <a:xfrm>
              <a:off x="9464350" y="4658675"/>
              <a:ext cx="2328900" cy="3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phrase</a:t>
              </a:r>
              <a:r>
                <a:rPr b="1"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threshold (</a:t>
              </a:r>
              <a:r>
                <a:rPr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hyperparameter</a:t>
              </a:r>
              <a:r>
                <a:rPr b="1"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075" y="1645050"/>
            <a:ext cx="4330250" cy="9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2150" y="889850"/>
            <a:ext cx="4034324" cy="21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3"/>
          <p:cNvSpPr txBox="1"/>
          <p:nvPr>
            <p:ph type="title"/>
          </p:nvPr>
        </p:nvSpPr>
        <p:spPr>
          <a:xfrm>
            <a:off x="116550" y="180175"/>
            <a:ext cx="10761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Improving </a:t>
            </a:r>
            <a:r>
              <a:rPr b="1" lang="en-US" sz="4050" u="sng">
                <a:latin typeface="Times New Roman"/>
                <a:ea typeface="Times New Roman"/>
                <a:cs typeface="Times New Roman"/>
                <a:sym typeface="Times New Roman"/>
              </a:rPr>
              <a:t>speed</a:t>
            </a: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 and accuracy</a:t>
            </a:r>
            <a:endParaRPr sz="4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7" name="Google Shape;427;p33"/>
          <p:cNvSpPr txBox="1"/>
          <p:nvPr/>
        </p:nvSpPr>
        <p:spPr>
          <a:xfrm>
            <a:off x="314250" y="1247750"/>
            <a:ext cx="77916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Computing loss and its gradient is expensive operation because of the normalization term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" name="Google Shape;428;p33"/>
          <p:cNvSpPr txBox="1"/>
          <p:nvPr/>
        </p:nvSpPr>
        <p:spPr>
          <a:xfrm>
            <a:off x="314250" y="841075"/>
            <a:ext cx="5887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imes New Roman"/>
              <a:buAutoNum type="arabicPeriod"/>
            </a:pPr>
            <a:r>
              <a:rPr b="1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Negative Sampling (NEG) - Skip Gram case</a:t>
            </a:r>
            <a:endParaRPr b="1" sz="18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29" name="Google Shape;429;p33"/>
          <p:cNvGrpSpPr/>
          <p:nvPr/>
        </p:nvGrpSpPr>
        <p:grpSpPr>
          <a:xfrm>
            <a:off x="268025" y="3678150"/>
            <a:ext cx="7495299" cy="2385000"/>
            <a:chOff x="268025" y="3678150"/>
            <a:chExt cx="7495299" cy="2385000"/>
          </a:xfrm>
        </p:grpSpPr>
        <p:pic>
          <p:nvPicPr>
            <p:cNvPr id="430" name="Google Shape;430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38525" y="4086400"/>
              <a:ext cx="6824800" cy="1976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" name="Google Shape;431;p33"/>
            <p:cNvSpPr txBox="1"/>
            <p:nvPr/>
          </p:nvSpPr>
          <p:spPr>
            <a:xfrm>
              <a:off x="268025" y="3678150"/>
              <a:ext cx="6824700" cy="29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The exact log probability is replaced with approximated expression: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432" name="Google Shape;43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5363" y="2642350"/>
            <a:ext cx="4199683" cy="9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05046" y="5286750"/>
            <a:ext cx="2664895" cy="4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3"/>
          <p:cNvSpPr txBox="1"/>
          <p:nvPr/>
        </p:nvSpPr>
        <p:spPr>
          <a:xfrm>
            <a:off x="2153500" y="5942350"/>
            <a:ext cx="2837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Case study: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t=cat</a:t>
            </a:r>
            <a:endParaRPr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c={dog, mouse, horse}</a:t>
            </a:r>
            <a:endParaRPr b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35" name="Google Shape;435;p33"/>
          <p:cNvCxnSpPr/>
          <p:nvPr/>
        </p:nvCxnSpPr>
        <p:spPr>
          <a:xfrm flipH="1" rot="10800000">
            <a:off x="3673825" y="5730250"/>
            <a:ext cx="614700" cy="738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33"/>
          <p:cNvCxnSpPr/>
          <p:nvPr/>
        </p:nvCxnSpPr>
        <p:spPr>
          <a:xfrm rot="10800000">
            <a:off x="3872650" y="5702775"/>
            <a:ext cx="628500" cy="563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37" name="Google Shape;437;p33"/>
          <p:cNvGrpSpPr/>
          <p:nvPr/>
        </p:nvGrpSpPr>
        <p:grpSpPr>
          <a:xfrm>
            <a:off x="5813600" y="5702750"/>
            <a:ext cx="5120400" cy="1034450"/>
            <a:chOff x="5813600" y="5702750"/>
            <a:chExt cx="5120400" cy="1034450"/>
          </a:xfrm>
        </p:grpSpPr>
        <p:sp>
          <p:nvSpPr>
            <p:cNvPr id="438" name="Google Shape;438;p33"/>
            <p:cNvSpPr txBox="1"/>
            <p:nvPr/>
          </p:nvSpPr>
          <p:spPr>
            <a:xfrm>
              <a:off x="5813600" y="6175600"/>
              <a:ext cx="5120400" cy="5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accent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b="1" baseline="-25000" lang="en-US">
                  <a:solidFill>
                    <a:schemeClr val="accent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neg</a:t>
              </a:r>
              <a:r>
                <a:rPr b="1" lang="en-US">
                  <a:solidFill>
                    <a:schemeClr val="accent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={animal, door, house, elephant}</a:t>
              </a:r>
              <a:endParaRPr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39" name="Google Shape;439;p33"/>
            <p:cNvCxnSpPr/>
            <p:nvPr/>
          </p:nvCxnSpPr>
          <p:spPr>
            <a:xfrm flipH="1" rot="10800000">
              <a:off x="7514225" y="5702750"/>
              <a:ext cx="277200" cy="517500"/>
            </a:xfrm>
            <a:prstGeom prst="straightConnector1">
              <a:avLst/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440" name="Google Shape;440;p33"/>
          <p:cNvCxnSpPr/>
          <p:nvPr/>
        </p:nvCxnSpPr>
        <p:spPr>
          <a:xfrm flipH="1" rot="10800000">
            <a:off x="4695225" y="5730425"/>
            <a:ext cx="2569500" cy="526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33"/>
          <p:cNvSpPr txBox="1"/>
          <p:nvPr/>
        </p:nvSpPr>
        <p:spPr>
          <a:xfrm>
            <a:off x="8410750" y="5051538"/>
            <a:ext cx="38829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good:</a:t>
            </a:r>
            <a:r>
              <a:rPr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 ~ 30-40 hence dramatic reduction of computational complexity,</a:t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bad:</a:t>
            </a:r>
            <a:r>
              <a:rPr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probability is not normalized</a:t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ugly:</a:t>
            </a:r>
            <a:r>
              <a:rPr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never sure if it will work</a:t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2" name="Google Shape;442;p33"/>
          <p:cNvSpPr txBox="1"/>
          <p:nvPr/>
        </p:nvSpPr>
        <p:spPr>
          <a:xfrm>
            <a:off x="5425400" y="6509900"/>
            <a:ext cx="62757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 </a:t>
            </a:r>
            <a:r>
              <a:rPr i="1"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quality of the learning will depend on sampled words</a:t>
            </a:r>
            <a:endParaRPr i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43" name="Google Shape;443;p33"/>
          <p:cNvGrpSpPr/>
          <p:nvPr/>
        </p:nvGrpSpPr>
        <p:grpSpPr>
          <a:xfrm>
            <a:off x="7514225" y="3160975"/>
            <a:ext cx="4555750" cy="1710000"/>
            <a:chOff x="7514225" y="3160975"/>
            <a:chExt cx="4555750" cy="1710000"/>
          </a:xfrm>
        </p:grpSpPr>
        <p:grpSp>
          <p:nvGrpSpPr>
            <p:cNvPr id="444" name="Google Shape;444;p33"/>
            <p:cNvGrpSpPr/>
            <p:nvPr/>
          </p:nvGrpSpPr>
          <p:grpSpPr>
            <a:xfrm>
              <a:off x="7532700" y="3173750"/>
              <a:ext cx="4537275" cy="1585000"/>
              <a:chOff x="7532700" y="3173750"/>
              <a:chExt cx="4537275" cy="1585000"/>
            </a:xfrm>
          </p:grpSpPr>
          <p:pic>
            <p:nvPicPr>
              <p:cNvPr id="445" name="Google Shape;445;p3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740265" y="3427337"/>
                <a:ext cx="2138747" cy="797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6" name="Google Shape;446;p33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7647840" y="4296750"/>
                <a:ext cx="2323594" cy="462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7" name="Google Shape;447;p33"/>
              <p:cNvSpPr txBox="1"/>
              <p:nvPr/>
            </p:nvSpPr>
            <p:spPr>
              <a:xfrm>
                <a:off x="7532700" y="3173750"/>
                <a:ext cx="29283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chemeClr val="accent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Sigmoid function:</a:t>
                </a:r>
                <a:endParaRPr b="1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pic>
            <p:nvPicPr>
              <p:cNvPr id="448" name="Google Shape;448;p33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9971423" y="3316463"/>
                <a:ext cx="2098552" cy="13990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49" name="Google Shape;449;p33"/>
            <p:cNvSpPr/>
            <p:nvPr/>
          </p:nvSpPr>
          <p:spPr>
            <a:xfrm>
              <a:off x="7514225" y="3160975"/>
              <a:ext cx="4551000" cy="1710000"/>
            </a:xfrm>
            <a:prstGeom prst="rect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33"/>
          <p:cNvSpPr/>
          <p:nvPr/>
        </p:nvSpPr>
        <p:spPr>
          <a:xfrm>
            <a:off x="2671975" y="2088025"/>
            <a:ext cx="1672200" cy="4620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1" name="Google Shape;451;p33"/>
          <p:cNvCxnSpPr/>
          <p:nvPr/>
        </p:nvCxnSpPr>
        <p:spPr>
          <a:xfrm flipH="1" rot="10800000">
            <a:off x="7264675" y="4695250"/>
            <a:ext cx="609900" cy="526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4"/>
          <p:cNvSpPr txBox="1"/>
          <p:nvPr>
            <p:ph type="title"/>
          </p:nvPr>
        </p:nvSpPr>
        <p:spPr>
          <a:xfrm>
            <a:off x="116550" y="180175"/>
            <a:ext cx="10761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Improving </a:t>
            </a:r>
            <a:r>
              <a:rPr b="1" lang="en-US" sz="4050" u="sng">
                <a:latin typeface="Times New Roman"/>
                <a:ea typeface="Times New Roman"/>
                <a:cs typeface="Times New Roman"/>
                <a:sym typeface="Times New Roman"/>
              </a:rPr>
              <a:t>speed</a:t>
            </a: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 and accuracy</a:t>
            </a:r>
            <a:endParaRPr sz="4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7" name="Google Shape;457;p34"/>
          <p:cNvSpPr txBox="1"/>
          <p:nvPr/>
        </p:nvSpPr>
        <p:spPr>
          <a:xfrm>
            <a:off x="314250" y="841075"/>
            <a:ext cx="5887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 Hierarchical Softmax</a:t>
            </a:r>
            <a:endParaRPr b="1" sz="18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8" name="Google Shape;4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013" y="980800"/>
            <a:ext cx="2426275" cy="8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4"/>
          <p:cNvSpPr txBox="1"/>
          <p:nvPr/>
        </p:nvSpPr>
        <p:spPr>
          <a:xfrm>
            <a:off x="277275" y="1238475"/>
            <a:ext cx="51297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Standard Softmax function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0" name="Google Shape;46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4299" y="1136775"/>
            <a:ext cx="1879381" cy="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4"/>
          <p:cNvSpPr txBox="1"/>
          <p:nvPr/>
        </p:nvSpPr>
        <p:spPr>
          <a:xfrm>
            <a:off x="5966000" y="1095100"/>
            <a:ext cx="51297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Each word is positioned by its index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 matrices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W’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2" name="Google Shape;46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12363"/>
            <a:ext cx="5309974" cy="26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4"/>
          <p:cNvSpPr txBox="1"/>
          <p:nvPr/>
        </p:nvSpPr>
        <p:spPr>
          <a:xfrm>
            <a:off x="0" y="5369975"/>
            <a:ext cx="62202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 Huffman tree assigns short codes to frequent words</a:t>
            </a:r>
            <a:endParaRPr b="1" i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64" name="Google Shape;464;p34"/>
          <p:cNvGrpSpPr/>
          <p:nvPr/>
        </p:nvGrpSpPr>
        <p:grpSpPr>
          <a:xfrm>
            <a:off x="4325525" y="2318750"/>
            <a:ext cx="7782675" cy="1676496"/>
            <a:chOff x="4325525" y="2318750"/>
            <a:chExt cx="7782675" cy="1676496"/>
          </a:xfrm>
        </p:grpSpPr>
        <p:pic>
          <p:nvPicPr>
            <p:cNvPr id="465" name="Google Shape;465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06975" y="2802524"/>
              <a:ext cx="6701225" cy="11927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6" name="Google Shape;466;p34"/>
            <p:cNvSpPr txBox="1"/>
            <p:nvPr/>
          </p:nvSpPr>
          <p:spPr>
            <a:xfrm>
              <a:off x="4325525" y="2318750"/>
              <a:ext cx="7181400" cy="3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The probability of observing word </a:t>
              </a:r>
              <a:r>
                <a:rPr b="1" lang="en-US"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b="1" baseline="-25000" lang="en-US"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 given </a:t>
              </a:r>
              <a:r>
                <a:rPr b="1" lang="en-US"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b="1" baseline="-25000" lang="en-US">
                  <a:latin typeface="Times New Roman"/>
                  <a:ea typeface="Times New Roman"/>
                  <a:cs typeface="Times New Roman"/>
                  <a:sym typeface="Times New Roman"/>
                </a:rPr>
                <a:t>t</a:t>
              </a: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 is given then by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67" name="Google Shape;467;p34"/>
          <p:cNvGrpSpPr/>
          <p:nvPr/>
        </p:nvGrpSpPr>
        <p:grpSpPr>
          <a:xfrm>
            <a:off x="1044375" y="4061100"/>
            <a:ext cx="4140775" cy="462000"/>
            <a:chOff x="1044375" y="4061100"/>
            <a:chExt cx="4140775" cy="462000"/>
          </a:xfrm>
        </p:grpSpPr>
        <p:sp>
          <p:nvSpPr>
            <p:cNvPr id="468" name="Google Shape;468;p34"/>
            <p:cNvSpPr txBox="1"/>
            <p:nvPr/>
          </p:nvSpPr>
          <p:spPr>
            <a:xfrm>
              <a:off x="4795150" y="4061100"/>
              <a:ext cx="390000" cy="4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accent2"/>
                  </a:solidFill>
                </a:rPr>
                <a:t>v</a:t>
              </a:r>
              <a:r>
                <a:rPr b="1" baseline="-25000" lang="en-US">
                  <a:solidFill>
                    <a:schemeClr val="accent2"/>
                  </a:solidFill>
                </a:rPr>
                <a:t>3</a:t>
              </a:r>
              <a:endParaRPr b="1" baseline="-25000">
                <a:solidFill>
                  <a:schemeClr val="accent2"/>
                </a:solidFill>
              </a:endParaRPr>
            </a:p>
          </p:txBody>
        </p:sp>
        <p:cxnSp>
          <p:nvCxnSpPr>
            <p:cNvPr id="469" name="Google Shape;469;p34"/>
            <p:cNvCxnSpPr/>
            <p:nvPr/>
          </p:nvCxnSpPr>
          <p:spPr>
            <a:xfrm>
              <a:off x="1044375" y="4292100"/>
              <a:ext cx="35955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70" name="Google Shape;470;p34"/>
          <p:cNvGrpSpPr/>
          <p:nvPr/>
        </p:nvGrpSpPr>
        <p:grpSpPr>
          <a:xfrm>
            <a:off x="1044375" y="3505275"/>
            <a:ext cx="3985500" cy="462000"/>
            <a:chOff x="1044375" y="3505275"/>
            <a:chExt cx="3985500" cy="462000"/>
          </a:xfrm>
        </p:grpSpPr>
        <p:sp>
          <p:nvSpPr>
            <p:cNvPr id="471" name="Google Shape;471;p34"/>
            <p:cNvSpPr txBox="1"/>
            <p:nvPr/>
          </p:nvSpPr>
          <p:spPr>
            <a:xfrm>
              <a:off x="4639875" y="3505275"/>
              <a:ext cx="390000" cy="4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accent2"/>
                  </a:solidFill>
                </a:rPr>
                <a:t>v</a:t>
              </a:r>
              <a:r>
                <a:rPr b="1" baseline="-25000" lang="en-US">
                  <a:solidFill>
                    <a:schemeClr val="accent2"/>
                  </a:solidFill>
                </a:rPr>
                <a:t>2</a:t>
              </a:r>
              <a:endParaRPr b="1" baseline="-25000">
                <a:solidFill>
                  <a:schemeClr val="accent2"/>
                </a:solidFill>
              </a:endParaRPr>
            </a:p>
          </p:txBody>
        </p:sp>
        <p:cxnSp>
          <p:nvCxnSpPr>
            <p:cNvPr id="472" name="Google Shape;472;p34"/>
            <p:cNvCxnSpPr/>
            <p:nvPr/>
          </p:nvCxnSpPr>
          <p:spPr>
            <a:xfrm>
              <a:off x="1044375" y="3695850"/>
              <a:ext cx="35955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73" name="Google Shape;473;p34"/>
          <p:cNvGrpSpPr/>
          <p:nvPr/>
        </p:nvGrpSpPr>
        <p:grpSpPr>
          <a:xfrm>
            <a:off x="857238" y="2949450"/>
            <a:ext cx="3985513" cy="462000"/>
            <a:chOff x="857238" y="2949450"/>
            <a:chExt cx="3985513" cy="462000"/>
          </a:xfrm>
        </p:grpSpPr>
        <p:sp>
          <p:nvSpPr>
            <p:cNvPr id="474" name="Google Shape;474;p34"/>
            <p:cNvSpPr txBox="1"/>
            <p:nvPr/>
          </p:nvSpPr>
          <p:spPr>
            <a:xfrm>
              <a:off x="4452750" y="2949450"/>
              <a:ext cx="390000" cy="4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accent2"/>
                  </a:solidFill>
                </a:rPr>
                <a:t>v</a:t>
              </a:r>
              <a:r>
                <a:rPr b="1" baseline="-25000" lang="en-US">
                  <a:solidFill>
                    <a:schemeClr val="accent2"/>
                  </a:solidFill>
                </a:rPr>
                <a:t>1</a:t>
              </a:r>
              <a:endParaRPr b="1" baseline="-25000">
                <a:solidFill>
                  <a:schemeClr val="accent2"/>
                </a:solidFill>
              </a:endParaRPr>
            </a:p>
          </p:txBody>
        </p:sp>
        <p:cxnSp>
          <p:nvCxnSpPr>
            <p:cNvPr id="475" name="Google Shape;475;p34"/>
            <p:cNvCxnSpPr/>
            <p:nvPr/>
          </p:nvCxnSpPr>
          <p:spPr>
            <a:xfrm>
              <a:off x="857238" y="3180450"/>
              <a:ext cx="35955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76" name="Google Shape;476;p34"/>
          <p:cNvGrpSpPr/>
          <p:nvPr/>
        </p:nvGrpSpPr>
        <p:grpSpPr>
          <a:xfrm>
            <a:off x="6021450" y="3928099"/>
            <a:ext cx="2569010" cy="1507725"/>
            <a:chOff x="6021450" y="3928099"/>
            <a:chExt cx="2569010" cy="1507725"/>
          </a:xfrm>
        </p:grpSpPr>
        <p:pic>
          <p:nvPicPr>
            <p:cNvPr id="477" name="Google Shape;477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21450" y="4587799"/>
              <a:ext cx="2569010" cy="8480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78" name="Google Shape;478;p34"/>
            <p:cNvCxnSpPr>
              <a:stCxn id="477" idx="0"/>
            </p:cNvCxnSpPr>
            <p:nvPr/>
          </p:nvCxnSpPr>
          <p:spPr>
            <a:xfrm flipH="1" rot="10800000">
              <a:off x="7305955" y="3928099"/>
              <a:ext cx="661200" cy="659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79" name="Google Shape;479;p34"/>
          <p:cNvGrpSpPr/>
          <p:nvPr/>
        </p:nvGrpSpPr>
        <p:grpSpPr>
          <a:xfrm>
            <a:off x="6201750" y="5651825"/>
            <a:ext cx="5692200" cy="332700"/>
            <a:chOff x="6201750" y="5651825"/>
            <a:chExt cx="5692200" cy="332700"/>
          </a:xfrm>
        </p:grpSpPr>
        <p:pic>
          <p:nvPicPr>
            <p:cNvPr id="480" name="Google Shape;480;p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01750" y="5651825"/>
              <a:ext cx="998100" cy="33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1" name="Google Shape;481;p34"/>
            <p:cNvSpPr txBox="1"/>
            <p:nvPr/>
          </p:nvSpPr>
          <p:spPr>
            <a:xfrm>
              <a:off x="7199850" y="5651825"/>
              <a:ext cx="46941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>
                <a:spcBef>
                  <a:spcPts val="0"/>
                </a:spcBef>
                <a:spcAft>
                  <a:spcPts val="0"/>
                </a:spcAft>
                <a:buSzPts val="1400"/>
                <a:buFont typeface="Impact"/>
                <a:buChar char="-"/>
              </a:pP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means the </a:t>
              </a:r>
              <a:r>
                <a:rPr b="1" lang="en-US">
                  <a:latin typeface="Times New Roman"/>
                  <a:ea typeface="Times New Roman"/>
                  <a:cs typeface="Times New Roman"/>
                  <a:sym typeface="Times New Roman"/>
                </a:rPr>
                <a:t>j-th</a:t>
              </a: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 unit on the path from root to the word </a:t>
              </a:r>
              <a:r>
                <a:rPr b="1" lang="en-US"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82" name="Google Shape;482;p34"/>
          <p:cNvGrpSpPr/>
          <p:nvPr/>
        </p:nvGrpSpPr>
        <p:grpSpPr>
          <a:xfrm>
            <a:off x="5861071" y="6296340"/>
            <a:ext cx="5849279" cy="351185"/>
            <a:chOff x="5861071" y="6296340"/>
            <a:chExt cx="5849279" cy="351185"/>
          </a:xfrm>
        </p:grpSpPr>
        <p:pic>
          <p:nvPicPr>
            <p:cNvPr id="483" name="Google Shape;483;p3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861071" y="6314825"/>
              <a:ext cx="1531558" cy="33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4" name="Google Shape;484;p34"/>
            <p:cNvSpPr txBox="1"/>
            <p:nvPr/>
          </p:nvSpPr>
          <p:spPr>
            <a:xfrm>
              <a:off x="7199850" y="6296340"/>
              <a:ext cx="45105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>
                <a:spcBef>
                  <a:spcPts val="0"/>
                </a:spcBef>
                <a:spcAft>
                  <a:spcPts val="0"/>
                </a:spcAft>
                <a:buSzPts val="1400"/>
                <a:buFont typeface="Times New Roman"/>
                <a:buChar char="-"/>
              </a:pP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left child of unit n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85" name="Google Shape;485;p34"/>
          <p:cNvGrpSpPr/>
          <p:nvPr/>
        </p:nvGrpSpPr>
        <p:grpSpPr>
          <a:xfrm>
            <a:off x="9027591" y="4767336"/>
            <a:ext cx="2756609" cy="572652"/>
            <a:chOff x="9027591" y="4767336"/>
            <a:chExt cx="2756609" cy="572652"/>
          </a:xfrm>
        </p:grpSpPr>
        <p:pic>
          <p:nvPicPr>
            <p:cNvPr id="486" name="Google Shape;486;p3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9027591" y="4767336"/>
              <a:ext cx="855013" cy="38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" name="Google Shape;487;p34"/>
            <p:cNvSpPr txBox="1"/>
            <p:nvPr/>
          </p:nvSpPr>
          <p:spPr>
            <a:xfrm>
              <a:off x="9723200" y="4778388"/>
              <a:ext cx="2061000" cy="5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>
                <a:spcBef>
                  <a:spcPts val="0"/>
                </a:spcBef>
                <a:spcAft>
                  <a:spcPts val="0"/>
                </a:spcAft>
                <a:buSzPts val="1400"/>
                <a:buChar char="-"/>
              </a:pP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length of path for word </a:t>
              </a:r>
              <a:r>
                <a:rPr b="1" lang="en-US"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b="1" baseline="-25000" lang="en-US"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 b="1"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88" name="Google Shape;488;p34"/>
          <p:cNvGrpSpPr/>
          <p:nvPr/>
        </p:nvGrpSpPr>
        <p:grpSpPr>
          <a:xfrm>
            <a:off x="314250" y="1968650"/>
            <a:ext cx="6414300" cy="5943301"/>
            <a:chOff x="314250" y="1968650"/>
            <a:chExt cx="6414300" cy="5943301"/>
          </a:xfrm>
        </p:grpSpPr>
        <p:sp>
          <p:nvSpPr>
            <p:cNvPr id="489" name="Google Shape;489;p34"/>
            <p:cNvSpPr txBox="1"/>
            <p:nvPr/>
          </p:nvSpPr>
          <p:spPr>
            <a:xfrm>
              <a:off x="314250" y="1968650"/>
              <a:ext cx="6414300" cy="5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Hierarchical</a:t>
              </a: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 Softmax treats words in matrix </a:t>
              </a:r>
              <a:r>
                <a:rPr b="1" lang="en-US">
                  <a:latin typeface="Times New Roman"/>
                  <a:ea typeface="Times New Roman"/>
                  <a:cs typeface="Times New Roman"/>
                  <a:sym typeface="Times New Roman"/>
                </a:rPr>
                <a:t>W’</a:t>
              </a: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 by leafs of Huffman binary tree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490" name="Google Shape;490;p3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65478" y="5763875"/>
              <a:ext cx="4057499" cy="21480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5375" y="4923651"/>
            <a:ext cx="5369450" cy="13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5"/>
          <p:cNvSpPr txBox="1"/>
          <p:nvPr>
            <p:ph type="title"/>
          </p:nvPr>
        </p:nvSpPr>
        <p:spPr>
          <a:xfrm>
            <a:off x="116550" y="180175"/>
            <a:ext cx="10761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Improving </a:t>
            </a:r>
            <a:r>
              <a:rPr b="1" lang="en-US" sz="4050" u="sng">
                <a:latin typeface="Times New Roman"/>
                <a:ea typeface="Times New Roman"/>
                <a:cs typeface="Times New Roman"/>
                <a:sym typeface="Times New Roman"/>
              </a:rPr>
              <a:t>speed</a:t>
            </a: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 and accuracy</a:t>
            </a:r>
            <a:endParaRPr sz="4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7" name="Google Shape;497;p35"/>
          <p:cNvSpPr txBox="1"/>
          <p:nvPr/>
        </p:nvSpPr>
        <p:spPr>
          <a:xfrm>
            <a:off x="314250" y="841075"/>
            <a:ext cx="5887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Hierarchical Softmax</a:t>
            </a:r>
            <a:endParaRPr b="1" sz="18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8" name="Google Shape;49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12363"/>
            <a:ext cx="5309974" cy="26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5"/>
          <p:cNvSpPr txBox="1"/>
          <p:nvPr/>
        </p:nvSpPr>
        <p:spPr>
          <a:xfrm>
            <a:off x="0" y="5369975"/>
            <a:ext cx="62202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 Huffman tree assigns short codes to frequent words</a:t>
            </a:r>
            <a:endParaRPr b="1" i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0" name="Google Shape;500;p35"/>
          <p:cNvSpPr txBox="1"/>
          <p:nvPr/>
        </p:nvSpPr>
        <p:spPr>
          <a:xfrm>
            <a:off x="211225" y="1140200"/>
            <a:ext cx="71814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probability of observing word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given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is given then by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1" name="Google Shape;501;p35"/>
          <p:cNvSpPr txBox="1"/>
          <p:nvPr/>
        </p:nvSpPr>
        <p:spPr>
          <a:xfrm>
            <a:off x="4452750" y="2949450"/>
            <a:ext cx="3900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v</a:t>
            </a:r>
            <a:r>
              <a:rPr b="1" baseline="-25000" lang="en-US">
                <a:solidFill>
                  <a:schemeClr val="accent2"/>
                </a:solidFill>
              </a:rPr>
              <a:t>1</a:t>
            </a:r>
            <a:endParaRPr b="1" baseline="-25000">
              <a:solidFill>
                <a:schemeClr val="accent2"/>
              </a:solidFill>
            </a:endParaRPr>
          </a:p>
        </p:txBody>
      </p:sp>
      <p:sp>
        <p:nvSpPr>
          <p:cNvPr id="502" name="Google Shape;502;p35"/>
          <p:cNvSpPr txBox="1"/>
          <p:nvPr/>
        </p:nvSpPr>
        <p:spPr>
          <a:xfrm>
            <a:off x="4639875" y="3505275"/>
            <a:ext cx="3900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v</a:t>
            </a:r>
            <a:r>
              <a:rPr b="1" baseline="-25000" lang="en-US">
                <a:solidFill>
                  <a:schemeClr val="accent2"/>
                </a:solidFill>
              </a:rPr>
              <a:t>2</a:t>
            </a:r>
            <a:endParaRPr b="1" baseline="-25000">
              <a:solidFill>
                <a:schemeClr val="accent2"/>
              </a:solidFill>
            </a:endParaRPr>
          </a:p>
        </p:txBody>
      </p:sp>
      <p:sp>
        <p:nvSpPr>
          <p:cNvPr id="503" name="Google Shape;503;p35"/>
          <p:cNvSpPr txBox="1"/>
          <p:nvPr/>
        </p:nvSpPr>
        <p:spPr>
          <a:xfrm>
            <a:off x="4795150" y="4061100"/>
            <a:ext cx="3900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v</a:t>
            </a:r>
            <a:r>
              <a:rPr b="1" baseline="-25000" lang="en-US">
                <a:solidFill>
                  <a:schemeClr val="accent2"/>
                </a:solidFill>
              </a:rPr>
              <a:t>3</a:t>
            </a:r>
            <a:endParaRPr b="1" baseline="-25000">
              <a:solidFill>
                <a:schemeClr val="accent2"/>
              </a:solidFill>
            </a:endParaRPr>
          </a:p>
        </p:txBody>
      </p:sp>
      <p:cxnSp>
        <p:nvCxnSpPr>
          <p:cNvPr id="504" name="Google Shape;504;p35"/>
          <p:cNvCxnSpPr/>
          <p:nvPr/>
        </p:nvCxnSpPr>
        <p:spPr>
          <a:xfrm>
            <a:off x="1044375" y="4292100"/>
            <a:ext cx="3595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35"/>
          <p:cNvCxnSpPr/>
          <p:nvPr/>
        </p:nvCxnSpPr>
        <p:spPr>
          <a:xfrm>
            <a:off x="1044375" y="3695850"/>
            <a:ext cx="3595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06" name="Google Shape;506;p35"/>
          <p:cNvCxnSpPr/>
          <p:nvPr/>
        </p:nvCxnSpPr>
        <p:spPr>
          <a:xfrm>
            <a:off x="857238" y="3180450"/>
            <a:ext cx="3595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507" name="Google Shape;50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478" y="5763875"/>
            <a:ext cx="4057499" cy="2148076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35"/>
          <p:cNvSpPr txBox="1"/>
          <p:nvPr/>
        </p:nvSpPr>
        <p:spPr>
          <a:xfrm>
            <a:off x="5434625" y="2612375"/>
            <a:ext cx="6340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study #1:</a:t>
            </a:r>
            <a:endParaRPr b="1" sz="18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9" name="Google Shape;509;p35"/>
          <p:cNvSpPr txBox="1"/>
          <p:nvPr/>
        </p:nvSpPr>
        <p:spPr>
          <a:xfrm>
            <a:off x="5434625" y="3012975"/>
            <a:ext cx="62202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Given target word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we want to compute probability of observing context word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baseline="-25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Impact"/>
              <a:buChar char="●"/>
            </a:pPr>
            <a:r>
              <a:rPr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tree structure we have: </a:t>
            </a:r>
            <a:r>
              <a:rPr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L(</a:t>
            </a:r>
            <a:r>
              <a:rPr b="1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-25000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)-1=3</a:t>
            </a:r>
            <a:endParaRPr sz="18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imes New Roman"/>
              <a:buChar char="●"/>
            </a:pPr>
            <a:r>
              <a:rPr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Additionally, 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Char char="○"/>
            </a:pPr>
            <a:r>
              <a:rPr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n(</a:t>
            </a:r>
            <a:r>
              <a:rPr b="1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-25000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,1)=1</a:t>
            </a:r>
            <a:endParaRPr sz="18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Char char="○"/>
            </a:pPr>
            <a:r>
              <a:rPr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n(</a:t>
            </a:r>
            <a:r>
              <a:rPr b="1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-25000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,2)=2</a:t>
            </a:r>
            <a:endParaRPr sz="18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Char char="○"/>
            </a:pPr>
            <a:r>
              <a:rPr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n(</a:t>
            </a:r>
            <a:r>
              <a:rPr b="1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-25000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,3)=3</a:t>
            </a:r>
            <a:endParaRPr sz="18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Char char="○"/>
            </a:pPr>
            <a:r>
              <a:rPr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n(</a:t>
            </a:r>
            <a:r>
              <a:rPr b="1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-25000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,4)=4</a:t>
            </a:r>
            <a:endParaRPr sz="18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0" name="Google Shape;51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225" y="1529899"/>
            <a:ext cx="6701225" cy="11927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1" name="Google Shape;511;p35"/>
          <p:cNvCxnSpPr/>
          <p:nvPr/>
        </p:nvCxnSpPr>
        <p:spPr>
          <a:xfrm flipH="1">
            <a:off x="1709807" y="3267115"/>
            <a:ext cx="739500" cy="305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2" name="Google Shape;512;p35"/>
          <p:cNvCxnSpPr/>
          <p:nvPr/>
        </p:nvCxnSpPr>
        <p:spPr>
          <a:xfrm flipH="1">
            <a:off x="1164575" y="3770975"/>
            <a:ext cx="286500" cy="3327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3" name="Google Shape;513;p35"/>
          <p:cNvCxnSpPr/>
          <p:nvPr/>
        </p:nvCxnSpPr>
        <p:spPr>
          <a:xfrm>
            <a:off x="1247750" y="4334775"/>
            <a:ext cx="231000" cy="3513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idx="1" type="body"/>
          </p:nvPr>
        </p:nvSpPr>
        <p:spPr>
          <a:xfrm>
            <a:off x="116550" y="1051925"/>
            <a:ext cx="56970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NLP </a:t>
            </a:r>
            <a:r>
              <a:rPr b="0" lang="en-US" sz="2400"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Natural Language Processing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t/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If we want to process text or document words must be represented as numbers (or vectors).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SzPts val="1800"/>
              <a:buFont typeface="Impact"/>
              <a:buChar char="●"/>
            </a:pP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We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start with assumption</a:t>
            </a: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 of no knowledge about semantic and lexical similarities between the words in our corpus.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This result with sparse vectors in vocabulary (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one-hot encoding</a:t>
            </a: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): 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Vector representation of words - motivation</a:t>
            </a:r>
            <a:endParaRPr sz="4050"/>
          </a:p>
        </p:txBody>
      </p:sp>
      <p:pic>
        <p:nvPicPr>
          <p:cNvPr id="46" name="Google Shape;4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550" y="1735876"/>
            <a:ext cx="5365424" cy="3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625" y="4126600"/>
            <a:ext cx="3674025" cy="24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125" y="4773025"/>
            <a:ext cx="4057500" cy="1299243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6"/>
          <p:cNvSpPr txBox="1"/>
          <p:nvPr>
            <p:ph type="title"/>
          </p:nvPr>
        </p:nvSpPr>
        <p:spPr>
          <a:xfrm>
            <a:off x="116550" y="180175"/>
            <a:ext cx="10761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Improving </a:t>
            </a:r>
            <a:r>
              <a:rPr b="1" lang="en-US" sz="4050" u="sng">
                <a:latin typeface="Times New Roman"/>
                <a:ea typeface="Times New Roman"/>
                <a:cs typeface="Times New Roman"/>
                <a:sym typeface="Times New Roman"/>
              </a:rPr>
              <a:t>speed</a:t>
            </a: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 and accuracy</a:t>
            </a:r>
            <a:endParaRPr sz="4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0" name="Google Shape;520;p36"/>
          <p:cNvSpPr txBox="1"/>
          <p:nvPr/>
        </p:nvSpPr>
        <p:spPr>
          <a:xfrm>
            <a:off x="314250" y="841075"/>
            <a:ext cx="5887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Hierarchical Softmax</a:t>
            </a:r>
            <a:endParaRPr b="1" sz="18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1" name="Google Shape;52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12363"/>
            <a:ext cx="5309974" cy="26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6"/>
          <p:cNvSpPr txBox="1"/>
          <p:nvPr/>
        </p:nvSpPr>
        <p:spPr>
          <a:xfrm>
            <a:off x="0" y="5369975"/>
            <a:ext cx="62202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 Huffman tree assigns short codes to frequent words</a:t>
            </a:r>
            <a:endParaRPr b="1" i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3" name="Google Shape;523;p36"/>
          <p:cNvSpPr txBox="1"/>
          <p:nvPr/>
        </p:nvSpPr>
        <p:spPr>
          <a:xfrm>
            <a:off x="211225" y="1140200"/>
            <a:ext cx="71814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probability of observing word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given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is given then by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4" name="Google Shape;524;p36"/>
          <p:cNvSpPr txBox="1"/>
          <p:nvPr/>
        </p:nvSpPr>
        <p:spPr>
          <a:xfrm>
            <a:off x="4452750" y="2949450"/>
            <a:ext cx="3900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v</a:t>
            </a:r>
            <a:r>
              <a:rPr b="1" baseline="-25000" lang="en-US">
                <a:solidFill>
                  <a:schemeClr val="accent2"/>
                </a:solidFill>
              </a:rPr>
              <a:t>1</a:t>
            </a:r>
            <a:endParaRPr b="1" baseline="-25000">
              <a:solidFill>
                <a:schemeClr val="accent2"/>
              </a:solidFill>
            </a:endParaRPr>
          </a:p>
        </p:txBody>
      </p:sp>
      <p:sp>
        <p:nvSpPr>
          <p:cNvPr id="525" name="Google Shape;525;p36"/>
          <p:cNvSpPr txBox="1"/>
          <p:nvPr/>
        </p:nvSpPr>
        <p:spPr>
          <a:xfrm>
            <a:off x="4639875" y="3505275"/>
            <a:ext cx="3900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v</a:t>
            </a:r>
            <a:r>
              <a:rPr b="1" baseline="-25000" lang="en-US">
                <a:solidFill>
                  <a:schemeClr val="accent2"/>
                </a:solidFill>
              </a:rPr>
              <a:t>2</a:t>
            </a:r>
            <a:endParaRPr b="1" baseline="-25000">
              <a:solidFill>
                <a:schemeClr val="accent2"/>
              </a:solidFill>
            </a:endParaRPr>
          </a:p>
        </p:txBody>
      </p:sp>
      <p:sp>
        <p:nvSpPr>
          <p:cNvPr id="526" name="Google Shape;526;p36"/>
          <p:cNvSpPr txBox="1"/>
          <p:nvPr/>
        </p:nvSpPr>
        <p:spPr>
          <a:xfrm>
            <a:off x="4795150" y="4061100"/>
            <a:ext cx="3900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v</a:t>
            </a:r>
            <a:r>
              <a:rPr b="1" baseline="-25000" lang="en-US">
                <a:solidFill>
                  <a:schemeClr val="accent2"/>
                </a:solidFill>
              </a:rPr>
              <a:t>3</a:t>
            </a:r>
            <a:endParaRPr b="1" baseline="-25000">
              <a:solidFill>
                <a:schemeClr val="accent2"/>
              </a:solidFill>
            </a:endParaRPr>
          </a:p>
        </p:txBody>
      </p:sp>
      <p:cxnSp>
        <p:nvCxnSpPr>
          <p:cNvPr id="527" name="Google Shape;527;p36"/>
          <p:cNvCxnSpPr/>
          <p:nvPr/>
        </p:nvCxnSpPr>
        <p:spPr>
          <a:xfrm>
            <a:off x="1044375" y="4292100"/>
            <a:ext cx="3595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36"/>
          <p:cNvCxnSpPr/>
          <p:nvPr/>
        </p:nvCxnSpPr>
        <p:spPr>
          <a:xfrm>
            <a:off x="1044375" y="3695850"/>
            <a:ext cx="3595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36"/>
          <p:cNvCxnSpPr/>
          <p:nvPr/>
        </p:nvCxnSpPr>
        <p:spPr>
          <a:xfrm>
            <a:off x="857238" y="3180450"/>
            <a:ext cx="3595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530" name="Google Shape;53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478" y="5763875"/>
            <a:ext cx="4057499" cy="2148076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6"/>
          <p:cNvSpPr txBox="1"/>
          <p:nvPr/>
        </p:nvSpPr>
        <p:spPr>
          <a:xfrm>
            <a:off x="5434625" y="2612375"/>
            <a:ext cx="6340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study #2:</a:t>
            </a:r>
            <a:endParaRPr b="1" sz="18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2" name="Google Shape;532;p36"/>
          <p:cNvSpPr txBox="1"/>
          <p:nvPr/>
        </p:nvSpPr>
        <p:spPr>
          <a:xfrm>
            <a:off x="5434625" y="3012975"/>
            <a:ext cx="62202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Given target word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we want to compute probability of observing context word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baseline="-25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Impact"/>
              <a:buChar char="●"/>
            </a:pPr>
            <a:r>
              <a:rPr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tree structure we have:</a:t>
            </a:r>
            <a:r>
              <a:rPr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L(</a:t>
            </a:r>
            <a:r>
              <a:rPr b="1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-25000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)-1=2</a:t>
            </a:r>
            <a:endParaRPr sz="18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imes New Roman"/>
              <a:buChar char="●"/>
            </a:pPr>
            <a:r>
              <a:rPr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Additionally, 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Char char="○"/>
            </a:pPr>
            <a:r>
              <a:rPr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n(</a:t>
            </a:r>
            <a:r>
              <a:rPr b="1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-25000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,1)=1</a:t>
            </a:r>
            <a:endParaRPr sz="18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Char char="○"/>
            </a:pPr>
            <a:r>
              <a:rPr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n(</a:t>
            </a:r>
            <a:r>
              <a:rPr b="1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-25000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,2)=2</a:t>
            </a:r>
            <a:endParaRPr sz="18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mpact"/>
              <a:buChar char="○"/>
            </a:pPr>
            <a:r>
              <a:rPr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n(</a:t>
            </a:r>
            <a:r>
              <a:rPr b="1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-25000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,3)=4</a:t>
            </a:r>
            <a:endParaRPr sz="18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3" name="Google Shape;53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225" y="1529899"/>
            <a:ext cx="6701225" cy="11927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4" name="Google Shape;534;p36"/>
          <p:cNvCxnSpPr/>
          <p:nvPr/>
        </p:nvCxnSpPr>
        <p:spPr>
          <a:xfrm>
            <a:off x="2680350" y="3271875"/>
            <a:ext cx="868800" cy="3606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5" name="Google Shape;535;p36"/>
          <p:cNvCxnSpPr/>
          <p:nvPr/>
        </p:nvCxnSpPr>
        <p:spPr>
          <a:xfrm flipH="1">
            <a:off x="2846900" y="3798700"/>
            <a:ext cx="693000" cy="8319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6" name="Google Shape;536;p36"/>
          <p:cNvSpPr txBox="1"/>
          <p:nvPr/>
        </p:nvSpPr>
        <p:spPr>
          <a:xfrm>
            <a:off x="6821000" y="6072275"/>
            <a:ext cx="39558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 </a:t>
            </a:r>
            <a:r>
              <a:rPr b="1" lang="en-US" u="sng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Easier to compute than case #1</a:t>
            </a:r>
            <a:endParaRPr b="1" u="sng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49" y="2949458"/>
            <a:ext cx="5038725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37"/>
          <p:cNvSpPr txBox="1"/>
          <p:nvPr>
            <p:ph type="title"/>
          </p:nvPr>
        </p:nvSpPr>
        <p:spPr>
          <a:xfrm>
            <a:off x="116550" y="180175"/>
            <a:ext cx="10761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Improving </a:t>
            </a:r>
            <a:r>
              <a:rPr b="1" lang="en-US" sz="4050" u="sng">
                <a:latin typeface="Times New Roman"/>
                <a:ea typeface="Times New Roman"/>
                <a:cs typeface="Times New Roman"/>
                <a:sym typeface="Times New Roman"/>
              </a:rPr>
              <a:t>speed</a:t>
            </a: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 and accuracy</a:t>
            </a:r>
            <a:endParaRPr sz="4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3" name="Google Shape;543;p37"/>
          <p:cNvSpPr txBox="1"/>
          <p:nvPr/>
        </p:nvSpPr>
        <p:spPr>
          <a:xfrm>
            <a:off x="314250" y="841075"/>
            <a:ext cx="5887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Hierarchical Softmax</a:t>
            </a:r>
            <a:endParaRPr b="1" sz="18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4" name="Google Shape;544;p37"/>
          <p:cNvSpPr txBox="1"/>
          <p:nvPr/>
        </p:nvSpPr>
        <p:spPr>
          <a:xfrm>
            <a:off x="211225" y="1140200"/>
            <a:ext cx="71814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probability of observing word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given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is given then by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5" name="Google Shape;545;p37"/>
          <p:cNvSpPr txBox="1"/>
          <p:nvPr/>
        </p:nvSpPr>
        <p:spPr>
          <a:xfrm>
            <a:off x="4517875" y="3043275"/>
            <a:ext cx="3900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v</a:t>
            </a:r>
            <a:r>
              <a:rPr b="1" baseline="-25000" lang="en-US">
                <a:solidFill>
                  <a:schemeClr val="accent2"/>
                </a:solidFill>
              </a:rPr>
              <a:t>1</a:t>
            </a:r>
            <a:endParaRPr b="1" baseline="-25000">
              <a:solidFill>
                <a:schemeClr val="accent2"/>
              </a:solidFill>
            </a:endParaRPr>
          </a:p>
        </p:txBody>
      </p:sp>
      <p:sp>
        <p:nvSpPr>
          <p:cNvPr id="546" name="Google Shape;546;p37"/>
          <p:cNvSpPr txBox="1"/>
          <p:nvPr/>
        </p:nvSpPr>
        <p:spPr>
          <a:xfrm>
            <a:off x="4452750" y="3505275"/>
            <a:ext cx="3900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v</a:t>
            </a:r>
            <a:r>
              <a:rPr b="1" baseline="-25000" lang="en-US">
                <a:solidFill>
                  <a:schemeClr val="accent2"/>
                </a:solidFill>
              </a:rPr>
              <a:t>2</a:t>
            </a:r>
            <a:endParaRPr b="1" baseline="-25000">
              <a:solidFill>
                <a:schemeClr val="accent2"/>
              </a:solidFill>
            </a:endParaRPr>
          </a:p>
        </p:txBody>
      </p:sp>
      <p:sp>
        <p:nvSpPr>
          <p:cNvPr id="547" name="Google Shape;547;p37"/>
          <p:cNvSpPr txBox="1"/>
          <p:nvPr/>
        </p:nvSpPr>
        <p:spPr>
          <a:xfrm>
            <a:off x="4517875" y="3913200"/>
            <a:ext cx="3900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v</a:t>
            </a:r>
            <a:r>
              <a:rPr b="1" baseline="-25000" lang="en-US">
                <a:solidFill>
                  <a:schemeClr val="accent2"/>
                </a:solidFill>
              </a:rPr>
              <a:t>3</a:t>
            </a:r>
            <a:endParaRPr b="1" baseline="-25000">
              <a:solidFill>
                <a:schemeClr val="accent2"/>
              </a:solidFill>
            </a:endParaRPr>
          </a:p>
        </p:txBody>
      </p:sp>
      <p:cxnSp>
        <p:nvCxnSpPr>
          <p:cNvPr id="548" name="Google Shape;548;p37"/>
          <p:cNvCxnSpPr/>
          <p:nvPr/>
        </p:nvCxnSpPr>
        <p:spPr>
          <a:xfrm>
            <a:off x="970425" y="4144200"/>
            <a:ext cx="3595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37"/>
          <p:cNvCxnSpPr/>
          <p:nvPr/>
        </p:nvCxnSpPr>
        <p:spPr>
          <a:xfrm>
            <a:off x="857250" y="3680825"/>
            <a:ext cx="3595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37"/>
          <p:cNvCxnSpPr/>
          <p:nvPr/>
        </p:nvCxnSpPr>
        <p:spPr>
          <a:xfrm>
            <a:off x="1044363" y="3208500"/>
            <a:ext cx="3595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551" name="Google Shape;5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225" y="1529899"/>
            <a:ext cx="6701225" cy="11927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2" name="Google Shape;552;p37"/>
          <p:cNvCxnSpPr/>
          <p:nvPr/>
        </p:nvCxnSpPr>
        <p:spPr>
          <a:xfrm>
            <a:off x="1700650" y="3347588"/>
            <a:ext cx="915000" cy="1830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3" name="Google Shape;553;p37"/>
          <p:cNvCxnSpPr/>
          <p:nvPr/>
        </p:nvCxnSpPr>
        <p:spPr>
          <a:xfrm flipH="1">
            <a:off x="2033300" y="3831050"/>
            <a:ext cx="512700" cy="1524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4" name="Google Shape;554;p37"/>
          <p:cNvSpPr txBox="1"/>
          <p:nvPr/>
        </p:nvSpPr>
        <p:spPr>
          <a:xfrm>
            <a:off x="6749500" y="2722625"/>
            <a:ext cx="50388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Properties: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maximum number of inner units is n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-1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frequent words require less computational power (short code) - fast training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complexity is O(~log(n</a:t>
            </a:r>
            <a:r>
              <a:rPr baseline="-25000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 instead O(n</a:t>
            </a:r>
            <a:r>
              <a:rPr baseline="-25000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probability is normalized to one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5" name="Google Shape;555;p37"/>
          <p:cNvSpPr txBox="1"/>
          <p:nvPr/>
        </p:nvSpPr>
        <p:spPr>
          <a:xfrm>
            <a:off x="5901000" y="5378025"/>
            <a:ext cx="8688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v</a:t>
            </a:r>
            <a:r>
              <a:rPr b="1" baseline="-25000" lang="en-US">
                <a:solidFill>
                  <a:schemeClr val="accent2"/>
                </a:solidFill>
              </a:rPr>
              <a:t>N-1</a:t>
            </a:r>
            <a:endParaRPr b="1" baseline="-25000">
              <a:solidFill>
                <a:schemeClr val="accent2"/>
              </a:solidFill>
            </a:endParaRPr>
          </a:p>
        </p:txBody>
      </p:sp>
      <p:cxnSp>
        <p:nvCxnSpPr>
          <p:cNvPr id="556" name="Google Shape;556;p37"/>
          <p:cNvCxnSpPr/>
          <p:nvPr/>
        </p:nvCxnSpPr>
        <p:spPr>
          <a:xfrm>
            <a:off x="1853000" y="5525875"/>
            <a:ext cx="3595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57" name="Google Shape;557;p37"/>
          <p:cNvCxnSpPr/>
          <p:nvPr/>
        </p:nvCxnSpPr>
        <p:spPr>
          <a:xfrm flipH="1">
            <a:off x="1636150" y="4316300"/>
            <a:ext cx="304800" cy="1386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8" name="Google Shape;55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6812" y="4550823"/>
            <a:ext cx="2804176" cy="6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8"/>
          <p:cNvSpPr txBox="1"/>
          <p:nvPr>
            <p:ph type="title"/>
          </p:nvPr>
        </p:nvSpPr>
        <p:spPr>
          <a:xfrm>
            <a:off x="116550" y="180175"/>
            <a:ext cx="10761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Implementation in gensim package</a:t>
            </a:r>
            <a:endParaRPr sz="4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4" name="Google Shape;564;p38"/>
          <p:cNvSpPr txBox="1"/>
          <p:nvPr/>
        </p:nvSpPr>
        <p:spPr>
          <a:xfrm>
            <a:off x="314250" y="841075"/>
            <a:ext cx="5887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Hierarchical Softmax</a:t>
            </a:r>
            <a:endParaRPr b="1" sz="18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5" name="Google Shape;565;p38"/>
          <p:cNvSpPr txBox="1"/>
          <p:nvPr/>
        </p:nvSpPr>
        <p:spPr>
          <a:xfrm>
            <a:off x="406675" y="1229125"/>
            <a:ext cx="11414700" cy="47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i="1"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gensim.models.word2vec.</a:t>
            </a:r>
            <a:r>
              <a:rPr b="1"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Word2Vec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sentences=None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// sentences of iterable</a:t>
            </a:r>
            <a:endParaRPr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size=100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U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// latent space size - dimensionality of vectors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alpha=0.025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US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// learning rate</a:t>
            </a:r>
            <a:endParaRPr i="1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window=5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U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// maximum size of the window during scan</a:t>
            </a:r>
            <a:endParaRPr i="1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min_count=5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U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// ignore all words with total frequency lower than this (OPT)</a:t>
            </a:r>
            <a:endParaRPr i="1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max_vocab_size=None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US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// limit RAM when building vocabulary</a:t>
            </a:r>
            <a:endParaRPr i="1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sample=0.001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U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// threshold for downsampling frequent words (OPT)</a:t>
            </a:r>
            <a:endParaRPr i="1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seed=1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US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// seed for random number generator</a:t>
            </a:r>
            <a:endParaRPr i="1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workers=3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US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// parallelization - number of threads</a:t>
            </a:r>
            <a:endParaRPr i="1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min_alpha=0.0001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sg=0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U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// By default (sg=0), </a:t>
            </a:r>
            <a:r>
              <a:rPr b="1" i="1" lang="en-U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CBOW</a:t>
            </a:r>
            <a:r>
              <a:rPr i="1" lang="en-U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is used. Otherwise (sg=1), </a:t>
            </a:r>
            <a:r>
              <a:rPr b="1" i="1" lang="en-U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skip-gram</a:t>
            </a:r>
            <a:r>
              <a:rPr i="1" lang="en-U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is employed  </a:t>
            </a:r>
            <a:endParaRPr i="1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hs=0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U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// if 1, hierarchical softmax, otherwise NEG (OPT)</a:t>
            </a:r>
            <a:endParaRPr i="1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negative=5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U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// number of negative samples (OPT)</a:t>
            </a:r>
            <a:endParaRPr i="1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cbow_mean=1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U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// if 0, use the sum, if 1 use mean for CBOW model</a:t>
            </a:r>
            <a:endParaRPr i="1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hashfxn=&lt;built-in function hash&gt;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US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// hash function to use to randomly initialize weights</a:t>
            </a:r>
            <a:endParaRPr i="1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iter=5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US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// number of iterations (epochs) over the corpus</a:t>
            </a:r>
            <a:endParaRPr i="1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trim_rule=None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US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// vocabulary trimming rule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sorted_vocab=1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US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// if 1 (default), sort the vocabulary by descending frequency before words indexing</a:t>
            </a:r>
            <a:endParaRPr i="1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batch_words=10000 </a:t>
            </a:r>
            <a:r>
              <a:rPr i="1" lang="en-US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// target size (in words) for batches passed to each worker 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6" name="Google Shape;566;p38"/>
          <p:cNvSpPr txBox="1"/>
          <p:nvPr/>
        </p:nvSpPr>
        <p:spPr>
          <a:xfrm>
            <a:off x="2245950" y="6396000"/>
            <a:ext cx="73848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https://radimrehurek.com/gensim/models/word2vec.html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7" name="Google Shape;567;p38"/>
          <p:cNvSpPr txBox="1"/>
          <p:nvPr/>
        </p:nvSpPr>
        <p:spPr>
          <a:xfrm>
            <a:off x="6706475" y="990925"/>
            <a:ext cx="43176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red - not related with theory</a:t>
            </a:r>
            <a:endParaRPr>
              <a:solidFill>
                <a:schemeClr val="accent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blue - related with discussed theory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9"/>
          <p:cNvSpPr txBox="1"/>
          <p:nvPr>
            <p:ph type="title"/>
          </p:nvPr>
        </p:nvSpPr>
        <p:spPr>
          <a:xfrm>
            <a:off x="116550" y="180175"/>
            <a:ext cx="10761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Skip Gram paper evaluation</a:t>
            </a:r>
            <a:endParaRPr sz="4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3" name="Google Shape;5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225" y="1208425"/>
            <a:ext cx="6722976" cy="25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9"/>
          <p:cNvSpPr txBox="1"/>
          <p:nvPr/>
        </p:nvSpPr>
        <p:spPr>
          <a:xfrm>
            <a:off x="116550" y="621625"/>
            <a:ext cx="87564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The performance of various Skip-gram models on the word analogy test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5" name="Google Shape;57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3550" y="1330375"/>
            <a:ext cx="6271225" cy="13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49075"/>
            <a:ext cx="5522575" cy="26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39"/>
          <p:cNvSpPr txBox="1"/>
          <p:nvPr/>
        </p:nvSpPr>
        <p:spPr>
          <a:xfrm>
            <a:off x="1534275" y="6395850"/>
            <a:ext cx="4251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https://arxiv.org/pdf/1301.3781.pdf</a:t>
            </a:r>
            <a:endParaRPr/>
          </a:p>
        </p:txBody>
      </p:sp>
      <p:pic>
        <p:nvPicPr>
          <p:cNvPr id="578" name="Google Shape;578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93400" y="3234075"/>
            <a:ext cx="2223923" cy="31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17323" y="3295096"/>
            <a:ext cx="2359402" cy="2978809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39"/>
          <p:cNvSpPr txBox="1"/>
          <p:nvPr/>
        </p:nvSpPr>
        <p:spPr>
          <a:xfrm>
            <a:off x="7421800" y="2920650"/>
            <a:ext cx="3234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Reminder</a:t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1" name="Google Shape;581;p39"/>
          <p:cNvSpPr/>
          <p:nvPr/>
        </p:nvSpPr>
        <p:spPr>
          <a:xfrm>
            <a:off x="7176225" y="2880050"/>
            <a:ext cx="4789500" cy="35157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0"/>
          <p:cNvSpPr txBox="1"/>
          <p:nvPr>
            <p:ph type="title"/>
          </p:nvPr>
        </p:nvSpPr>
        <p:spPr>
          <a:xfrm>
            <a:off x="3101900" y="3028025"/>
            <a:ext cx="6759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GloVe - Global vectors</a:t>
            </a:r>
            <a:endParaRPr sz="4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375" y="651525"/>
            <a:ext cx="5420926" cy="2869901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41"/>
          <p:cNvSpPr txBox="1"/>
          <p:nvPr>
            <p:ph type="title"/>
          </p:nvPr>
        </p:nvSpPr>
        <p:spPr>
          <a:xfrm>
            <a:off x="116550" y="180175"/>
            <a:ext cx="10761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GloVe - looking for analogies</a:t>
            </a:r>
            <a:endParaRPr sz="4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93" name="Google Shape;59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588" y="2964150"/>
            <a:ext cx="5140775" cy="92332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1"/>
          <p:cNvSpPr txBox="1"/>
          <p:nvPr/>
        </p:nvSpPr>
        <p:spPr>
          <a:xfrm>
            <a:off x="212575" y="915025"/>
            <a:ext cx="58968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For a given context/target pair we compute score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and probability: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95" name="Google Shape;59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0399" y="1255600"/>
            <a:ext cx="1879381" cy="5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7838" y="1792875"/>
            <a:ext cx="2426275" cy="848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7" name="Google Shape;597;p41"/>
          <p:cNvCxnSpPr/>
          <p:nvPr/>
        </p:nvCxnSpPr>
        <p:spPr>
          <a:xfrm>
            <a:off x="452875" y="4168400"/>
            <a:ext cx="112575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41"/>
          <p:cNvSpPr txBox="1"/>
          <p:nvPr/>
        </p:nvSpPr>
        <p:spPr>
          <a:xfrm>
            <a:off x="6767975" y="3752578"/>
            <a:ext cx="41037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what we </a:t>
            </a:r>
            <a:r>
              <a:rPr b="1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1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now</a:t>
            </a:r>
            <a:r>
              <a:rPr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so far… </a:t>
            </a:r>
            <a:endParaRPr sz="18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99" name="Google Shape;599;p41"/>
          <p:cNvCxnSpPr/>
          <p:nvPr/>
        </p:nvCxnSpPr>
        <p:spPr>
          <a:xfrm flipH="1">
            <a:off x="3040725" y="3900375"/>
            <a:ext cx="545400" cy="53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00" name="Google Shape;600;p41"/>
          <p:cNvGrpSpPr/>
          <p:nvPr/>
        </p:nvGrpSpPr>
        <p:grpSpPr>
          <a:xfrm>
            <a:off x="-36700" y="4641587"/>
            <a:ext cx="4461100" cy="646820"/>
            <a:chOff x="-36700" y="4641587"/>
            <a:chExt cx="4461100" cy="646820"/>
          </a:xfrm>
        </p:grpSpPr>
        <p:sp>
          <p:nvSpPr>
            <p:cNvPr id="601" name="Google Shape;601;p41"/>
            <p:cNvSpPr txBox="1"/>
            <p:nvPr/>
          </p:nvSpPr>
          <p:spPr>
            <a:xfrm>
              <a:off x="-36700" y="4696950"/>
              <a:ext cx="1699500" cy="5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in general we have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602" name="Google Shape;602;p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97600" y="4641587"/>
              <a:ext cx="2626801" cy="6468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3" name="Google Shape;603;p41"/>
          <p:cNvGrpSpPr/>
          <p:nvPr/>
        </p:nvGrpSpPr>
        <p:grpSpPr>
          <a:xfrm>
            <a:off x="4633075" y="4385325"/>
            <a:ext cx="7385461" cy="1011513"/>
            <a:chOff x="4633075" y="4385325"/>
            <a:chExt cx="7385461" cy="1011513"/>
          </a:xfrm>
        </p:grpSpPr>
        <p:sp>
          <p:nvSpPr>
            <p:cNvPr id="604" name="Google Shape;604;p41"/>
            <p:cNvSpPr txBox="1"/>
            <p:nvPr/>
          </p:nvSpPr>
          <p:spPr>
            <a:xfrm>
              <a:off x="4633075" y="4720050"/>
              <a:ext cx="1098300" cy="48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local loss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605" name="Google Shape;605;p4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621113" y="4385325"/>
              <a:ext cx="6397423" cy="10115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6" name="Google Shape;606;p41"/>
          <p:cNvGrpSpPr/>
          <p:nvPr/>
        </p:nvGrpSpPr>
        <p:grpSpPr>
          <a:xfrm>
            <a:off x="1726023" y="5446700"/>
            <a:ext cx="9152400" cy="1373500"/>
            <a:chOff x="1726023" y="5446700"/>
            <a:chExt cx="9152400" cy="1373500"/>
          </a:xfrm>
        </p:grpSpPr>
        <p:sp>
          <p:nvSpPr>
            <p:cNvPr id="607" name="Google Shape;607;p41"/>
            <p:cNvSpPr txBox="1"/>
            <p:nvPr/>
          </p:nvSpPr>
          <p:spPr>
            <a:xfrm>
              <a:off x="1726023" y="5446700"/>
              <a:ext cx="9152400" cy="48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Total</a:t>
              </a:r>
              <a:r>
                <a:rPr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 loss (loss over corpus) - first sum represent scan along corpus (</a:t>
              </a:r>
              <a:r>
                <a:rPr b="1"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Skip-Gram model</a:t>
              </a:r>
              <a:r>
                <a:rPr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608" name="Google Shape;608;p4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586125" y="5852300"/>
              <a:ext cx="6125401" cy="967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2"/>
          <p:cNvSpPr txBox="1"/>
          <p:nvPr>
            <p:ph type="title"/>
          </p:nvPr>
        </p:nvSpPr>
        <p:spPr>
          <a:xfrm>
            <a:off x="116550" y="180175"/>
            <a:ext cx="10761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GloVe - </a:t>
            </a: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looking for analogies</a:t>
            </a:r>
            <a:endParaRPr sz="4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4" name="Google Shape;614;p42"/>
          <p:cNvSpPr txBox="1"/>
          <p:nvPr/>
        </p:nvSpPr>
        <p:spPr>
          <a:xfrm>
            <a:off x="237948" y="741775"/>
            <a:ext cx="9152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Total loss (loss over corpus) - first sum represent scan along corpus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5" name="Google Shape;6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75" y="1194050"/>
            <a:ext cx="6125401" cy="9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42"/>
          <p:cNvSpPr txBox="1"/>
          <p:nvPr/>
        </p:nvSpPr>
        <p:spPr>
          <a:xfrm>
            <a:off x="6719375" y="1348650"/>
            <a:ext cx="44364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of this</a:t>
            </a:r>
            <a:r>
              <a:rPr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approximated with SGD with mini-batches.</a:t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7" name="Google Shape;617;p42"/>
          <p:cNvSpPr txBox="1"/>
          <p:nvPr/>
        </p:nvSpPr>
        <p:spPr>
          <a:xfrm>
            <a:off x="258800" y="2218225"/>
            <a:ext cx="109341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Consider an example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b="1" lang="en-US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fox</a:t>
            </a:r>
            <a:r>
              <a:rPr b="1" lang="en-US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1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jumped</a:t>
            </a:r>
            <a:r>
              <a:rPr b="1" lang="en-US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over dog then fox jumped over cow then fox jumped over pigeon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18" name="Google Shape;618;p42"/>
          <p:cNvCxnSpPr/>
          <p:nvPr/>
        </p:nvCxnSpPr>
        <p:spPr>
          <a:xfrm>
            <a:off x="425150" y="2920650"/>
            <a:ext cx="1783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19" name="Google Shape;619;p42"/>
          <p:cNvGrpSpPr/>
          <p:nvPr/>
        </p:nvGrpSpPr>
        <p:grpSpPr>
          <a:xfrm>
            <a:off x="258800" y="3013100"/>
            <a:ext cx="11155800" cy="1032475"/>
            <a:chOff x="258800" y="3013100"/>
            <a:chExt cx="11155800" cy="1032475"/>
          </a:xfrm>
        </p:grpSpPr>
        <p:sp>
          <p:nvSpPr>
            <p:cNvPr id="620" name="Google Shape;620;p42"/>
            <p:cNvSpPr txBox="1"/>
            <p:nvPr/>
          </p:nvSpPr>
          <p:spPr>
            <a:xfrm>
              <a:off x="258800" y="3077775"/>
              <a:ext cx="11155800" cy="9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</a:t>
              </a:r>
              <a:r>
                <a:rPr b="1" lang="en-US" sz="180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b="1" lang="en-US" sz="1800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fox</a:t>
              </a:r>
              <a:r>
                <a:rPr b="1" lang="en-US" sz="180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b="1" lang="en-US" sz="1800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jumped</a:t>
              </a:r>
              <a:r>
                <a:rPr b="1" lang="en-US" sz="180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over dog </a:t>
              </a:r>
              <a:r>
                <a:rPr b="1" lang="en-US" sz="1800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then</a:t>
              </a:r>
              <a:r>
                <a:rPr b="1" lang="en-US" sz="180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b="1" lang="en-US" sz="1800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fox</a:t>
              </a:r>
              <a:r>
                <a:rPr b="1" lang="en-US" sz="180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b="1" lang="en-US" sz="1800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jumped</a:t>
              </a:r>
              <a:r>
                <a:rPr b="1" lang="en-US" sz="180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over cow </a:t>
              </a:r>
              <a:r>
                <a:rPr b="1" lang="en-US" sz="1800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then</a:t>
              </a:r>
              <a:r>
                <a:rPr b="1" lang="en-US" sz="180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b="1" lang="en-US" sz="1800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fox</a:t>
              </a:r>
              <a:r>
                <a:rPr b="1" lang="en-US" sz="180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b="1" lang="en-US" sz="1800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jumped</a:t>
              </a:r>
              <a:r>
                <a:rPr b="1" lang="en-US" sz="180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over pigeon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1" name="Google Shape;621;p42"/>
            <p:cNvSpPr txBox="1"/>
            <p:nvPr/>
          </p:nvSpPr>
          <p:spPr>
            <a:xfrm>
              <a:off x="258800" y="3013100"/>
              <a:ext cx="78747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However we can look </a:t>
              </a: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globally</a:t>
              </a: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 on this problem: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622" name="Google Shape;622;p42"/>
          <p:cNvSpPr txBox="1"/>
          <p:nvPr/>
        </p:nvSpPr>
        <p:spPr>
          <a:xfrm>
            <a:off x="1219850" y="4121388"/>
            <a:ext cx="81705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group all </a:t>
            </a:r>
            <a:r>
              <a:rPr b="1"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“fox”</a:t>
            </a:r>
            <a:r>
              <a:rPr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words to compute total contribution to loss from that word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23" name="Google Shape;62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650" y="4563425"/>
            <a:ext cx="6668724" cy="1281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42"/>
          <p:cNvGrpSpPr/>
          <p:nvPr/>
        </p:nvGrpSpPr>
        <p:grpSpPr>
          <a:xfrm>
            <a:off x="323225" y="3715425"/>
            <a:ext cx="1458900" cy="478150"/>
            <a:chOff x="323225" y="3715425"/>
            <a:chExt cx="1458900" cy="478150"/>
          </a:xfrm>
        </p:grpSpPr>
        <p:sp>
          <p:nvSpPr>
            <p:cNvPr id="625" name="Google Shape;625;p42"/>
            <p:cNvSpPr/>
            <p:nvPr/>
          </p:nvSpPr>
          <p:spPr>
            <a:xfrm rot="5400000">
              <a:off x="937025" y="3101625"/>
              <a:ext cx="231300" cy="1458900"/>
            </a:xfrm>
            <a:prstGeom prst="rightBrace">
              <a:avLst>
                <a:gd fmla="val 0" name="adj1"/>
                <a:gd fmla="val 50000" name="adj2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2"/>
            <p:cNvSpPr txBox="1"/>
            <p:nvPr/>
          </p:nvSpPr>
          <p:spPr>
            <a:xfrm>
              <a:off x="898925" y="3860875"/>
              <a:ext cx="3420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27" name="Google Shape;627;p42"/>
          <p:cNvGrpSpPr/>
          <p:nvPr/>
        </p:nvGrpSpPr>
        <p:grpSpPr>
          <a:xfrm>
            <a:off x="2826702" y="3651775"/>
            <a:ext cx="1557000" cy="521383"/>
            <a:chOff x="2826702" y="3651775"/>
            <a:chExt cx="1557000" cy="521383"/>
          </a:xfrm>
        </p:grpSpPr>
        <p:sp>
          <p:nvSpPr>
            <p:cNvPr id="628" name="Google Shape;628;p42"/>
            <p:cNvSpPr/>
            <p:nvPr/>
          </p:nvSpPr>
          <p:spPr>
            <a:xfrm rot="5400000">
              <a:off x="3468102" y="3010375"/>
              <a:ext cx="274200" cy="1557000"/>
            </a:xfrm>
            <a:prstGeom prst="rightBrace">
              <a:avLst>
                <a:gd fmla="val 0" name="adj1"/>
                <a:gd fmla="val 50000" name="adj2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2"/>
            <p:cNvSpPr txBox="1"/>
            <p:nvPr/>
          </p:nvSpPr>
          <p:spPr>
            <a:xfrm>
              <a:off x="3424797" y="3840457"/>
              <a:ext cx="3420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30" name="Google Shape;630;p42"/>
          <p:cNvGrpSpPr/>
          <p:nvPr/>
        </p:nvGrpSpPr>
        <p:grpSpPr>
          <a:xfrm>
            <a:off x="5416275" y="3659725"/>
            <a:ext cx="1537200" cy="506130"/>
            <a:chOff x="5416275" y="3659725"/>
            <a:chExt cx="1537200" cy="506130"/>
          </a:xfrm>
        </p:grpSpPr>
        <p:sp>
          <p:nvSpPr>
            <p:cNvPr id="631" name="Google Shape;631;p42"/>
            <p:cNvSpPr/>
            <p:nvPr/>
          </p:nvSpPr>
          <p:spPr>
            <a:xfrm rot="5400000">
              <a:off x="6056475" y="3019525"/>
              <a:ext cx="256800" cy="1537200"/>
            </a:xfrm>
            <a:prstGeom prst="rightBrace">
              <a:avLst>
                <a:gd fmla="val 0" name="adj1"/>
                <a:gd fmla="val 50000" name="adj2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2"/>
            <p:cNvSpPr txBox="1"/>
            <p:nvPr/>
          </p:nvSpPr>
          <p:spPr>
            <a:xfrm>
              <a:off x="5999459" y="3833155"/>
              <a:ext cx="3420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633" name="Google Shape;633;p42"/>
          <p:cNvSpPr txBox="1"/>
          <p:nvPr/>
        </p:nvSpPr>
        <p:spPr>
          <a:xfrm>
            <a:off x="7269125" y="4593425"/>
            <a:ext cx="3420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4" name="Google Shape;634;p42"/>
          <p:cNvSpPr txBox="1"/>
          <p:nvPr/>
        </p:nvSpPr>
        <p:spPr>
          <a:xfrm>
            <a:off x="7366372" y="5000307"/>
            <a:ext cx="3420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5" name="Google Shape;635;p42"/>
          <p:cNvSpPr txBox="1"/>
          <p:nvPr/>
        </p:nvSpPr>
        <p:spPr>
          <a:xfrm>
            <a:off x="7366370" y="5407180"/>
            <a:ext cx="3420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b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36" name="Google Shape;636;p42"/>
          <p:cNvGrpSpPr/>
          <p:nvPr/>
        </p:nvGrpSpPr>
        <p:grpSpPr>
          <a:xfrm>
            <a:off x="2024125" y="5804350"/>
            <a:ext cx="8868323" cy="876925"/>
            <a:chOff x="2024125" y="5804350"/>
            <a:chExt cx="8868323" cy="876925"/>
          </a:xfrm>
        </p:grpSpPr>
        <p:pic>
          <p:nvPicPr>
            <p:cNvPr id="637" name="Google Shape;637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24125" y="6071650"/>
              <a:ext cx="8868323" cy="60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8" name="Google Shape;638;p42"/>
            <p:cNvSpPr txBox="1"/>
            <p:nvPr/>
          </p:nvSpPr>
          <p:spPr>
            <a:xfrm>
              <a:off x="2024125" y="5804350"/>
              <a:ext cx="8475300" cy="26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This simplify problem a lot, now we have 3 operation instead of 6!</a:t>
              </a:r>
              <a:endParaRPr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3"/>
          <p:cNvSpPr txBox="1"/>
          <p:nvPr>
            <p:ph type="title"/>
          </p:nvPr>
        </p:nvSpPr>
        <p:spPr>
          <a:xfrm>
            <a:off x="116550" y="180175"/>
            <a:ext cx="10761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GloVe </a:t>
            </a: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- looking for analogies</a:t>
            </a:r>
            <a:endParaRPr sz="4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4" name="Google Shape;644;p43"/>
          <p:cNvSpPr txBox="1"/>
          <p:nvPr/>
        </p:nvSpPr>
        <p:spPr>
          <a:xfrm>
            <a:off x="237948" y="741775"/>
            <a:ext cx="9152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Total loss (loss over corpus) - first sum represent scan along corpus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5" name="Google Shape;6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75" y="1194050"/>
            <a:ext cx="6125401" cy="9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43"/>
          <p:cNvSpPr txBox="1"/>
          <p:nvPr/>
        </p:nvSpPr>
        <p:spPr>
          <a:xfrm>
            <a:off x="6719375" y="1348650"/>
            <a:ext cx="44364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of this is approximated with SGD with mini-batches.</a:t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7" name="Google Shape;64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275" y="2521550"/>
            <a:ext cx="8169674" cy="56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8" name="Google Shape;648;p43"/>
          <p:cNvGrpSpPr/>
          <p:nvPr/>
        </p:nvGrpSpPr>
        <p:grpSpPr>
          <a:xfrm>
            <a:off x="226436" y="3038350"/>
            <a:ext cx="9697939" cy="1123015"/>
            <a:chOff x="226436" y="3038350"/>
            <a:chExt cx="9697939" cy="1123015"/>
          </a:xfrm>
        </p:grpSpPr>
        <p:sp>
          <p:nvSpPr>
            <p:cNvPr id="649" name="Google Shape;649;p43"/>
            <p:cNvSpPr txBox="1"/>
            <p:nvPr/>
          </p:nvSpPr>
          <p:spPr>
            <a:xfrm>
              <a:off x="247275" y="3038350"/>
              <a:ext cx="9677100" cy="48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In general we can write loss for </a:t>
              </a:r>
              <a:r>
                <a:rPr b="1"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fox</a:t>
              </a:r>
              <a:r>
                <a:rPr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 word using </a:t>
              </a:r>
              <a:r>
                <a:rPr b="1"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co-occurrence</a:t>
              </a:r>
              <a:r>
                <a:rPr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 matrix</a:t>
              </a:r>
              <a:endParaRPr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650" name="Google Shape;650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6436" y="3408040"/>
              <a:ext cx="4937324" cy="753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1" name="Google Shape;651;p43"/>
          <p:cNvGrpSpPr/>
          <p:nvPr/>
        </p:nvGrpSpPr>
        <p:grpSpPr>
          <a:xfrm>
            <a:off x="5332950" y="3350362"/>
            <a:ext cx="6116256" cy="753325"/>
            <a:chOff x="5332950" y="3350362"/>
            <a:chExt cx="6116256" cy="753325"/>
          </a:xfrm>
        </p:grpSpPr>
        <p:pic>
          <p:nvPicPr>
            <p:cNvPr id="652" name="Google Shape;652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02075" y="3350362"/>
              <a:ext cx="2747131" cy="753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3" name="Google Shape;653;p43"/>
            <p:cNvSpPr txBox="1"/>
            <p:nvPr/>
          </p:nvSpPr>
          <p:spPr>
            <a:xfrm>
              <a:off x="5332950" y="3539763"/>
              <a:ext cx="3807900" cy="48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where </a:t>
              </a:r>
              <a:r>
                <a:rPr b="1" lang="en-US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</a:t>
              </a:r>
              <a:r>
                <a:rPr lang="en-US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is the co-</a:t>
              </a:r>
              <a:r>
                <a:rPr lang="en-US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occurrence</a:t>
              </a:r>
              <a:r>
                <a:rPr lang="en-US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matrix eg:</a:t>
              </a:r>
              <a:endParaRPr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654" name="Google Shape;654;p43"/>
          <p:cNvSpPr txBox="1"/>
          <p:nvPr/>
        </p:nvSpPr>
        <p:spPr>
          <a:xfrm>
            <a:off x="237950" y="2183313"/>
            <a:ext cx="11155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b="1" lang="en-US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fox</a:t>
            </a:r>
            <a:r>
              <a:rPr b="1" lang="en-US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1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jumped</a:t>
            </a:r>
            <a:r>
              <a:rPr b="1" lang="en-US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over dog </a:t>
            </a:r>
            <a:r>
              <a:rPr b="1" lang="en-US" sz="1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r>
              <a:rPr b="1" lang="en-US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fox</a:t>
            </a:r>
            <a:r>
              <a:rPr b="1" lang="en-US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1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jumped</a:t>
            </a:r>
            <a:r>
              <a:rPr b="1" lang="en-US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over cow </a:t>
            </a:r>
            <a:r>
              <a:rPr b="1" lang="en-US" sz="1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r>
              <a:rPr b="1" lang="en-US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fox</a:t>
            </a:r>
            <a:r>
              <a:rPr b="1" lang="en-US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1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jumped</a:t>
            </a:r>
            <a:r>
              <a:rPr b="1" lang="en-US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over pigeon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55" name="Google Shape;655;p43"/>
          <p:cNvGrpSpPr/>
          <p:nvPr/>
        </p:nvGrpSpPr>
        <p:grpSpPr>
          <a:xfrm>
            <a:off x="247275" y="4103675"/>
            <a:ext cx="9677100" cy="1195900"/>
            <a:chOff x="247275" y="4103675"/>
            <a:chExt cx="9677100" cy="1195900"/>
          </a:xfrm>
        </p:grpSpPr>
        <p:sp>
          <p:nvSpPr>
            <p:cNvPr id="656" name="Google Shape;656;p43"/>
            <p:cNvSpPr txBox="1"/>
            <p:nvPr/>
          </p:nvSpPr>
          <p:spPr>
            <a:xfrm>
              <a:off x="247275" y="4103675"/>
              <a:ext cx="9677100" cy="48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Finally </a:t>
              </a:r>
              <a:r>
                <a:rPr b="1"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total loss</a:t>
              </a:r>
              <a:r>
                <a:rPr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 can be expressed in terms of co-occurrence matrix</a:t>
              </a:r>
              <a:endParaRPr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657" name="Google Shape;657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94400" y="4486275"/>
              <a:ext cx="6466023" cy="813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8" name="Google Shape;658;p43"/>
          <p:cNvGrpSpPr/>
          <p:nvPr/>
        </p:nvGrpSpPr>
        <p:grpSpPr>
          <a:xfrm>
            <a:off x="1820800" y="5115825"/>
            <a:ext cx="9628400" cy="1062900"/>
            <a:chOff x="1820800" y="5115825"/>
            <a:chExt cx="9628400" cy="1062900"/>
          </a:xfrm>
        </p:grpSpPr>
        <p:sp>
          <p:nvSpPr>
            <p:cNvPr id="659" name="Google Shape;659;p43"/>
            <p:cNvSpPr txBox="1"/>
            <p:nvPr/>
          </p:nvSpPr>
          <p:spPr>
            <a:xfrm>
              <a:off x="1820800" y="5314500"/>
              <a:ext cx="2449200" cy="40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using simpler notation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with V being vocabulary size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660" name="Google Shape;660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316188" y="5210237"/>
              <a:ext cx="3452275" cy="874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1" name="Google Shape;661;p43"/>
            <p:cNvSpPr txBox="1"/>
            <p:nvPr/>
          </p:nvSpPr>
          <p:spPr>
            <a:xfrm>
              <a:off x="8013300" y="5115825"/>
              <a:ext cx="3435900" cy="10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Note:</a:t>
              </a:r>
              <a:r>
                <a:rPr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 order to compute co-occurrence matrix one has to scan all corpus once and compute  statistics. </a:t>
              </a:r>
              <a:endParaRPr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4"/>
          <p:cNvSpPr txBox="1"/>
          <p:nvPr>
            <p:ph type="title"/>
          </p:nvPr>
        </p:nvSpPr>
        <p:spPr>
          <a:xfrm>
            <a:off x="116550" y="180175"/>
            <a:ext cx="10761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GloVe </a:t>
            </a: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- looking for analogies</a:t>
            </a:r>
            <a:endParaRPr sz="4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7" name="Google Shape;667;p44"/>
          <p:cNvSpPr txBox="1"/>
          <p:nvPr/>
        </p:nvSpPr>
        <p:spPr>
          <a:xfrm>
            <a:off x="237948" y="741775"/>
            <a:ext cx="9152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Total loss (loss over vocabulary)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8" name="Google Shape;6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38" y="1231675"/>
            <a:ext cx="3452275" cy="87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9" name="Google Shape;669;p44"/>
          <p:cNvGrpSpPr/>
          <p:nvPr/>
        </p:nvGrpSpPr>
        <p:grpSpPr>
          <a:xfrm>
            <a:off x="4205375" y="1162625"/>
            <a:ext cx="3925122" cy="1012175"/>
            <a:chOff x="4205375" y="1162625"/>
            <a:chExt cx="3925122" cy="1012175"/>
          </a:xfrm>
        </p:grpSpPr>
        <p:sp>
          <p:nvSpPr>
            <p:cNvPr id="670" name="Google Shape;670;p44"/>
            <p:cNvSpPr txBox="1"/>
            <p:nvPr/>
          </p:nvSpPr>
          <p:spPr>
            <a:xfrm>
              <a:off x="4205375" y="1460325"/>
              <a:ext cx="2310600" cy="7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w define new variable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671" name="Google Shape;671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23575" y="1162625"/>
              <a:ext cx="1706922" cy="1012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2" name="Google Shape;67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327200"/>
            <a:ext cx="3370051" cy="79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4615" y="2299932"/>
            <a:ext cx="2821789" cy="814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5980" y="2307800"/>
            <a:ext cx="2826820" cy="799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5" name="Google Shape;675;p44"/>
          <p:cNvGrpSpPr/>
          <p:nvPr/>
        </p:nvGrpSpPr>
        <p:grpSpPr>
          <a:xfrm>
            <a:off x="8318400" y="1363764"/>
            <a:ext cx="2176500" cy="1362636"/>
            <a:chOff x="8318400" y="1363764"/>
            <a:chExt cx="2176500" cy="1362636"/>
          </a:xfrm>
        </p:grpSpPr>
        <p:pic>
          <p:nvPicPr>
            <p:cNvPr id="676" name="Google Shape;676;p4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674200" y="1363764"/>
              <a:ext cx="1336077" cy="702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77" name="Google Shape;677;p44"/>
            <p:cNvCxnSpPr/>
            <p:nvPr/>
          </p:nvCxnSpPr>
          <p:spPr>
            <a:xfrm flipH="1">
              <a:off x="8318400" y="1931700"/>
              <a:ext cx="425100" cy="51750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78" name="Google Shape;678;p44"/>
            <p:cNvSpPr txBox="1"/>
            <p:nvPr/>
          </p:nvSpPr>
          <p:spPr>
            <a:xfrm>
              <a:off x="8674200" y="1931700"/>
              <a:ext cx="1820700" cy="7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is normalized to 1</a:t>
              </a:r>
              <a:endParaRPr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679" name="Google Shape;679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42798" y="2307811"/>
            <a:ext cx="2264967" cy="7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550" y="3244250"/>
            <a:ext cx="3294115" cy="8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44"/>
          <p:cNvSpPr txBox="1"/>
          <p:nvPr/>
        </p:nvSpPr>
        <p:spPr>
          <a:xfrm>
            <a:off x="3542700" y="3475225"/>
            <a:ext cx="51066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definition of cross entropy!</a:t>
            </a:r>
            <a:endParaRPr b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2" name="Google Shape;682;p44"/>
          <p:cNvSpPr txBox="1"/>
          <p:nvPr/>
        </p:nvSpPr>
        <p:spPr>
          <a:xfrm>
            <a:off x="988950" y="4159175"/>
            <a:ext cx="92427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 </a:t>
            </a:r>
            <a:r>
              <a:rPr b="1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Skip-Gram model is a weighted sum of cross entropy error</a:t>
            </a:r>
            <a:endParaRPr b="1" sz="18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83" name="Google Shape;683;p44"/>
          <p:cNvGrpSpPr/>
          <p:nvPr/>
        </p:nvGrpSpPr>
        <p:grpSpPr>
          <a:xfrm>
            <a:off x="454625" y="4617475"/>
            <a:ext cx="10128300" cy="1478050"/>
            <a:chOff x="454625" y="4617475"/>
            <a:chExt cx="10128300" cy="1478050"/>
          </a:xfrm>
        </p:grpSpPr>
        <p:sp>
          <p:nvSpPr>
            <p:cNvPr id="684" name="Google Shape;684;p44"/>
            <p:cNvSpPr txBox="1"/>
            <p:nvPr/>
          </p:nvSpPr>
          <p:spPr>
            <a:xfrm>
              <a:off x="454625" y="4617475"/>
              <a:ext cx="10128300" cy="5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By </a:t>
              </a: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minimizing</a:t>
              </a: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 cross entropy H we minimize the distance between true distribution </a:t>
              </a:r>
              <a:r>
                <a:rPr b="1" lang="en-US">
                  <a:latin typeface="Times New Roman"/>
                  <a:ea typeface="Times New Roman"/>
                  <a:cs typeface="Times New Roman"/>
                  <a:sym typeface="Times New Roman"/>
                </a:rPr>
                <a:t>Q</a:t>
              </a: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 and learned </a:t>
              </a:r>
              <a:r>
                <a:rPr b="1" lang="en-US">
                  <a:latin typeface="Times New Roman"/>
                  <a:ea typeface="Times New Roman"/>
                  <a:cs typeface="Times New Roman"/>
                  <a:sym typeface="Times New Roman"/>
                </a:rPr>
                <a:t>p. 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685" name="Google Shape;685;p4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658626" y="5083350"/>
              <a:ext cx="5922856" cy="1012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6" name="Google Shape;686;p44"/>
          <p:cNvGrpSpPr/>
          <p:nvPr/>
        </p:nvGrpSpPr>
        <p:grpSpPr>
          <a:xfrm>
            <a:off x="5360688" y="5915175"/>
            <a:ext cx="2957700" cy="633225"/>
            <a:chOff x="5360688" y="5915175"/>
            <a:chExt cx="2957700" cy="633225"/>
          </a:xfrm>
        </p:grpSpPr>
        <p:sp>
          <p:nvSpPr>
            <p:cNvPr id="687" name="Google Shape;687;p44"/>
            <p:cNvSpPr txBox="1"/>
            <p:nvPr/>
          </p:nvSpPr>
          <p:spPr>
            <a:xfrm>
              <a:off x="5360688" y="6225000"/>
              <a:ext cx="29577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KL - divergence</a:t>
              </a:r>
              <a:endParaRPr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688" name="Google Shape;688;p44"/>
            <p:cNvCxnSpPr/>
            <p:nvPr/>
          </p:nvCxnSpPr>
          <p:spPr>
            <a:xfrm flipH="1" rot="10800000">
              <a:off x="6414350" y="5915175"/>
              <a:ext cx="27600" cy="35130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5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A theory behind t-SNE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45"/>
          <p:cNvSpPr txBox="1"/>
          <p:nvPr/>
        </p:nvSpPr>
        <p:spPr>
          <a:xfrm>
            <a:off x="258800" y="887275"/>
            <a:ext cx="61833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Very basic assumption: </a:t>
            </a:r>
            <a:endParaRPr sz="1800"/>
          </a:p>
        </p:txBody>
      </p:sp>
      <p:pic>
        <p:nvPicPr>
          <p:cNvPr id="695" name="Google Shape;6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7687" y="2237113"/>
            <a:ext cx="3420011" cy="10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2550" y="2590801"/>
            <a:ext cx="1529600" cy="4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45"/>
          <p:cNvSpPr txBox="1"/>
          <p:nvPr/>
        </p:nvSpPr>
        <p:spPr>
          <a:xfrm>
            <a:off x="669975" y="1340175"/>
            <a:ext cx="103692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06666"/>
                </a:solidFill>
              </a:rPr>
              <a:t>We want to have </a:t>
            </a:r>
            <a:r>
              <a:rPr b="1" lang="en-US" sz="2400">
                <a:solidFill>
                  <a:srgbClr val="E06666"/>
                </a:solidFill>
              </a:rPr>
              <a:t>p</a:t>
            </a:r>
            <a:r>
              <a:rPr b="1" baseline="-25000" lang="en-US" sz="2400">
                <a:solidFill>
                  <a:srgbClr val="E06666"/>
                </a:solidFill>
              </a:rPr>
              <a:t>ij</a:t>
            </a:r>
            <a:r>
              <a:rPr lang="en-US" sz="2400">
                <a:solidFill>
                  <a:srgbClr val="E06666"/>
                </a:solidFill>
              </a:rPr>
              <a:t> to be equal to </a:t>
            </a:r>
            <a:r>
              <a:rPr b="1" lang="en-US" sz="2400">
                <a:solidFill>
                  <a:srgbClr val="E06666"/>
                </a:solidFill>
              </a:rPr>
              <a:t>q</a:t>
            </a:r>
            <a:r>
              <a:rPr b="1" baseline="-25000" lang="en-US" sz="2400">
                <a:solidFill>
                  <a:srgbClr val="E06666"/>
                </a:solidFill>
              </a:rPr>
              <a:t>ij</a:t>
            </a:r>
            <a:r>
              <a:rPr lang="en-US" sz="2400">
                <a:solidFill>
                  <a:srgbClr val="E06666"/>
                </a:solidFill>
              </a:rPr>
              <a:t> i.e. low dimensional vectors </a:t>
            </a:r>
            <a:r>
              <a:rPr b="1" lang="en-US" sz="2400">
                <a:solidFill>
                  <a:srgbClr val="E06666"/>
                </a:solidFill>
              </a:rPr>
              <a:t>Y</a:t>
            </a:r>
            <a:r>
              <a:rPr lang="en-US" sz="2400">
                <a:solidFill>
                  <a:srgbClr val="E06666"/>
                </a:solidFill>
              </a:rPr>
              <a:t> correctly model similarities between high-dimensional data </a:t>
            </a:r>
            <a:r>
              <a:rPr b="1" lang="en-US" sz="2400">
                <a:solidFill>
                  <a:srgbClr val="E06666"/>
                </a:solidFill>
              </a:rPr>
              <a:t>X</a:t>
            </a:r>
            <a:r>
              <a:rPr lang="en-US" sz="2400">
                <a:solidFill>
                  <a:srgbClr val="E06666"/>
                </a:solidFill>
              </a:rPr>
              <a:t>.</a:t>
            </a:r>
            <a:endParaRPr sz="2400">
              <a:solidFill>
                <a:srgbClr val="E06666"/>
              </a:solidFill>
            </a:endParaRPr>
          </a:p>
        </p:txBody>
      </p:sp>
      <p:sp>
        <p:nvSpPr>
          <p:cNvPr id="698" name="Google Shape;698;p45"/>
          <p:cNvSpPr txBox="1"/>
          <p:nvPr/>
        </p:nvSpPr>
        <p:spPr>
          <a:xfrm>
            <a:off x="5018275" y="2211475"/>
            <a:ext cx="12294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CC0000"/>
                </a:solidFill>
              </a:rPr>
              <a:t>=</a:t>
            </a:r>
            <a:endParaRPr b="1" sz="7200">
              <a:solidFill>
                <a:srgbClr val="CC0000"/>
              </a:solidFill>
            </a:endParaRPr>
          </a:p>
        </p:txBody>
      </p:sp>
      <p:sp>
        <p:nvSpPr>
          <p:cNvPr id="699" name="Google Shape;699;p45"/>
          <p:cNvSpPr txBox="1"/>
          <p:nvPr/>
        </p:nvSpPr>
        <p:spPr>
          <a:xfrm>
            <a:off x="4895788" y="2331810"/>
            <a:ext cx="1857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CC0000"/>
                </a:solidFill>
              </a:rPr>
              <a:t>but how to do it?</a:t>
            </a:r>
            <a:endParaRPr i="1">
              <a:solidFill>
                <a:srgbClr val="CC0000"/>
              </a:solidFill>
            </a:endParaRPr>
          </a:p>
        </p:txBody>
      </p:sp>
      <p:grpSp>
        <p:nvGrpSpPr>
          <p:cNvPr id="700" name="Google Shape;700;p45"/>
          <p:cNvGrpSpPr/>
          <p:nvPr/>
        </p:nvGrpSpPr>
        <p:grpSpPr>
          <a:xfrm>
            <a:off x="413050" y="3549175"/>
            <a:ext cx="10823100" cy="1506212"/>
            <a:chOff x="413050" y="3549175"/>
            <a:chExt cx="10823100" cy="1506212"/>
          </a:xfrm>
        </p:grpSpPr>
        <p:sp>
          <p:nvSpPr>
            <p:cNvPr id="701" name="Google Shape;701;p45"/>
            <p:cNvSpPr txBox="1"/>
            <p:nvPr/>
          </p:nvSpPr>
          <p:spPr>
            <a:xfrm>
              <a:off x="413050" y="3549175"/>
              <a:ext cx="10823100" cy="5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We can define a measure between two distributions which will tell as how close those distributions are:</a:t>
              </a:r>
              <a:endParaRPr sz="1800"/>
            </a:p>
          </p:txBody>
        </p:sp>
        <p:sp>
          <p:nvSpPr>
            <p:cNvPr id="702" name="Google Shape;702;p45"/>
            <p:cNvSpPr txBox="1"/>
            <p:nvPr/>
          </p:nvSpPr>
          <p:spPr>
            <a:xfrm>
              <a:off x="6182375" y="4239488"/>
              <a:ext cx="4668300" cy="5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/>
                <a:t>Kullback–Leibler</a:t>
              </a:r>
              <a:r>
                <a:rPr lang="en-US" sz="1800"/>
                <a:t> divergence</a:t>
              </a:r>
              <a:endParaRPr sz="1800"/>
            </a:p>
          </p:txBody>
        </p:sp>
        <p:pic>
          <p:nvPicPr>
            <p:cNvPr id="703" name="Google Shape;703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12774" y="4059163"/>
              <a:ext cx="4875350" cy="996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4" name="Google Shape;704;p45"/>
          <p:cNvGrpSpPr/>
          <p:nvPr/>
        </p:nvGrpSpPr>
        <p:grpSpPr>
          <a:xfrm>
            <a:off x="5637825" y="4764650"/>
            <a:ext cx="6294375" cy="1045200"/>
            <a:chOff x="5637825" y="4764650"/>
            <a:chExt cx="6294375" cy="1045200"/>
          </a:xfrm>
        </p:grpSpPr>
        <p:cxnSp>
          <p:nvCxnSpPr>
            <p:cNvPr id="705" name="Google Shape;705;p45"/>
            <p:cNvCxnSpPr/>
            <p:nvPr/>
          </p:nvCxnSpPr>
          <p:spPr>
            <a:xfrm rot="10800000">
              <a:off x="5637825" y="4852250"/>
              <a:ext cx="1137000" cy="4530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06" name="Google Shape;706;p45"/>
            <p:cNvSpPr txBox="1"/>
            <p:nvPr/>
          </p:nvSpPr>
          <p:spPr>
            <a:xfrm>
              <a:off x="6858000" y="4764650"/>
              <a:ext cx="50742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C78D8"/>
                  </a:solidFill>
                </a:rPr>
                <a:t>We are going to minimize </a:t>
              </a:r>
              <a:r>
                <a:rPr b="1" lang="en-US" sz="1800">
                  <a:solidFill>
                    <a:srgbClr val="3C78D8"/>
                  </a:solidFill>
                </a:rPr>
                <a:t>C</a:t>
              </a:r>
              <a:r>
                <a:rPr lang="en-US" sz="1800">
                  <a:solidFill>
                    <a:srgbClr val="3C78D8"/>
                  </a:solidFill>
                </a:rPr>
                <a:t> with respect to </a:t>
              </a:r>
              <a:r>
                <a:rPr b="1" lang="en-US" sz="1800">
                  <a:solidFill>
                    <a:srgbClr val="3C78D8"/>
                  </a:solidFill>
                </a:rPr>
                <a:t>Y </a:t>
              </a:r>
              <a:r>
                <a:rPr lang="en-US" sz="1800">
                  <a:solidFill>
                    <a:srgbClr val="3C78D8"/>
                  </a:solidFill>
                </a:rPr>
                <a:t>vectors</a:t>
              </a:r>
              <a:endParaRPr sz="1800">
                <a:solidFill>
                  <a:srgbClr val="3C78D8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A61C00"/>
                  </a:solidFill>
                </a:rPr>
                <a:t>Notes:</a:t>
              </a:r>
              <a:endParaRPr b="1" sz="1800">
                <a:solidFill>
                  <a:srgbClr val="A61C00"/>
                </a:solidFill>
              </a:endParaRPr>
            </a:p>
            <a:p>
              <a:pPr indent="-317500" lvl="0" marL="457200" rtl="0">
                <a:spcBef>
                  <a:spcPts val="0"/>
                </a:spcBef>
                <a:spcAft>
                  <a:spcPts val="0"/>
                </a:spcAft>
                <a:buSzPts val="1400"/>
                <a:buChar char="●"/>
              </a:pPr>
              <a:r>
                <a:rPr lang="en-US"/>
                <a:t>C is asymmetric</a:t>
              </a:r>
              <a:endParaRPr/>
            </a:p>
            <a:p>
              <a:pPr indent="-317500" lvl="0" marL="457200" rtl="0">
                <a:spcBef>
                  <a:spcPts val="0"/>
                </a:spcBef>
                <a:spcAft>
                  <a:spcPts val="0"/>
                </a:spcAft>
                <a:buSzPts val="1400"/>
                <a:buChar char="●"/>
              </a:pPr>
              <a:r>
                <a:rPr lang="en-US"/>
                <a:t>q</a:t>
              </a:r>
              <a:r>
                <a:rPr baseline="-25000" lang="en-US"/>
                <a:t>ij</a:t>
              </a:r>
              <a:r>
                <a:rPr lang="en-US"/>
                <a:t> is force to be large as p</a:t>
              </a:r>
              <a:r>
                <a:rPr baseline="-25000" lang="en-US"/>
                <a:t>ij</a:t>
              </a:r>
              <a:endParaRPr baseline="-25000"/>
            </a:p>
            <a:p>
              <a:pPr indent="-317500" lvl="0" marL="457200" rtl="0">
                <a:spcBef>
                  <a:spcPts val="0"/>
                </a:spcBef>
                <a:spcAft>
                  <a:spcPts val="0"/>
                </a:spcAft>
                <a:buSzPts val="1400"/>
                <a:buChar char="●"/>
              </a:pPr>
              <a:r>
                <a:rPr lang="en-US"/>
                <a:t>but q</a:t>
              </a:r>
              <a:r>
                <a:rPr baseline="-25000" lang="en-US"/>
                <a:t>ij</a:t>
              </a:r>
              <a:r>
                <a:rPr lang="en-US"/>
                <a:t> cannot be larger than one, due to normalization, hence stability</a:t>
              </a:r>
              <a:endParaRPr/>
            </a:p>
          </p:txBody>
        </p:sp>
      </p:grpSp>
      <p:grpSp>
        <p:nvGrpSpPr>
          <p:cNvPr id="707" name="Google Shape;707;p45"/>
          <p:cNvGrpSpPr/>
          <p:nvPr/>
        </p:nvGrpSpPr>
        <p:grpSpPr>
          <a:xfrm>
            <a:off x="2319900" y="4778300"/>
            <a:ext cx="3114600" cy="1654500"/>
            <a:chOff x="2319900" y="4778300"/>
            <a:chExt cx="3114600" cy="1654500"/>
          </a:xfrm>
        </p:grpSpPr>
        <p:cxnSp>
          <p:nvCxnSpPr>
            <p:cNvPr id="708" name="Google Shape;708;p45"/>
            <p:cNvCxnSpPr/>
            <p:nvPr/>
          </p:nvCxnSpPr>
          <p:spPr>
            <a:xfrm flipH="1" rot="10800000">
              <a:off x="3410525" y="4778300"/>
              <a:ext cx="924000" cy="887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09" name="Google Shape;709;p45"/>
            <p:cNvSpPr txBox="1"/>
            <p:nvPr/>
          </p:nvSpPr>
          <p:spPr>
            <a:xfrm>
              <a:off x="2319900" y="5813600"/>
              <a:ext cx="31146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/>
                <a:t>p</a:t>
              </a:r>
              <a:r>
                <a:rPr b="1" baseline="-25000" lang="en-US"/>
                <a:t>ij</a:t>
              </a:r>
              <a:r>
                <a:rPr baseline="-25000" lang="en-US"/>
                <a:t> </a:t>
              </a:r>
              <a:r>
                <a:rPr lang="en-US"/>
                <a:t>are computed once in the first stage of </a:t>
              </a:r>
              <a:r>
                <a:rPr b="1" lang="en-US"/>
                <a:t>t-SNE</a:t>
              </a:r>
              <a:endParaRPr b="1"/>
            </a:p>
          </p:txBody>
        </p:sp>
      </p:grpSp>
      <p:sp>
        <p:nvSpPr>
          <p:cNvPr id="710" name="Google Shape;710;p45"/>
          <p:cNvSpPr txBox="1"/>
          <p:nvPr/>
        </p:nvSpPr>
        <p:spPr>
          <a:xfrm>
            <a:off x="5550150" y="240325"/>
            <a:ext cx="49356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taken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t-SNE presentation!!</a:t>
            </a:r>
            <a:endParaRPr b="1" sz="24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1" name="Google Shape;711;p45"/>
          <p:cNvSpPr/>
          <p:nvPr/>
        </p:nvSpPr>
        <p:spPr>
          <a:xfrm>
            <a:off x="203325" y="92425"/>
            <a:ext cx="11544000" cy="6562200"/>
          </a:xfrm>
          <a:prstGeom prst="rect">
            <a:avLst/>
          </a:prstGeom>
          <a:solidFill>
            <a:srgbClr val="4BACC6">
              <a:alpha val="32690"/>
            </a:srgbClr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116550" y="1051925"/>
            <a:ext cx="91539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Vector representation of words: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" name="Google Shape;53;p10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Vector representation of words - motivation</a:t>
            </a:r>
            <a:endParaRPr sz="4050"/>
          </a:p>
        </p:txBody>
      </p:sp>
      <p:pic>
        <p:nvPicPr>
          <p:cNvPr id="54" name="Google Shape;5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025" y="1557125"/>
            <a:ext cx="3359774" cy="22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/>
          <p:nvPr/>
        </p:nvSpPr>
        <p:spPr>
          <a:xfrm>
            <a:off x="3881800" y="1557475"/>
            <a:ext cx="7819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Impact"/>
              <a:buChar char="●"/>
            </a:pPr>
            <a:r>
              <a:rPr lang="en-US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words are really independent, </a:t>
            </a:r>
            <a:r>
              <a:rPr b="1" lang="en-US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orthogonality</a:t>
            </a:r>
            <a:r>
              <a:rPr lang="en-US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guarantees that we cannot express one word in terms of other: 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 independence</a:t>
            </a:r>
            <a:r>
              <a:rPr lang="en-US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just need to store ids of each word.</a:t>
            </a:r>
            <a:endParaRPr sz="18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116550" y="3871325"/>
            <a:ext cx="110301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Low dimensional representation (Vector Space Models) ???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7" name="Google Shape;57;p10"/>
          <p:cNvGrpSpPr/>
          <p:nvPr/>
        </p:nvGrpSpPr>
        <p:grpSpPr>
          <a:xfrm>
            <a:off x="2472300" y="4376525"/>
            <a:ext cx="8803725" cy="2176675"/>
            <a:chOff x="2472300" y="4376525"/>
            <a:chExt cx="8803725" cy="2176675"/>
          </a:xfrm>
        </p:grpSpPr>
        <p:sp>
          <p:nvSpPr>
            <p:cNvPr id="58" name="Google Shape;58;p10"/>
            <p:cNvSpPr txBox="1"/>
            <p:nvPr/>
          </p:nvSpPr>
          <p:spPr>
            <a:xfrm>
              <a:off x="5037225" y="4427200"/>
              <a:ext cx="6238800" cy="67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800"/>
                <a:buFont typeface="Impact"/>
                <a:buChar char="●"/>
              </a:pPr>
              <a:r>
                <a:rPr lang="en-US" sz="180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We want to build a model which will </a:t>
              </a:r>
              <a:r>
                <a:rPr b="1" lang="en-US" sz="180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capture similarities among words</a:t>
              </a:r>
              <a:r>
                <a:rPr lang="en-US" sz="180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endParaRPr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42900" lvl="0" marL="457200" rtl="0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800"/>
                <a:buFont typeface="Impact"/>
                <a:buChar char="●"/>
              </a:pPr>
              <a:r>
                <a:rPr lang="en-US" sz="180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size of the </a:t>
              </a:r>
              <a:r>
                <a:rPr b="1" lang="en-US" sz="180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latent space is parameter</a:t>
              </a:r>
              <a:r>
                <a:rPr lang="en-US" sz="180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of the model.</a:t>
              </a:r>
              <a:endParaRPr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42900" lvl="0" marL="457200" rtl="0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800"/>
                <a:buFont typeface="Impact"/>
                <a:buChar char="●"/>
              </a:pPr>
              <a:r>
                <a:rPr lang="en-US" sz="180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model should give that: </a:t>
              </a:r>
              <a:r>
                <a:rPr b="1" lang="en-US" sz="180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similar words are represented by similar vectors</a:t>
              </a:r>
              <a:r>
                <a:rPr lang="en-US" sz="180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(in terms of some metric - e.g. </a:t>
              </a:r>
              <a:r>
                <a:rPr b="1" lang="en-US" sz="180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cosine distance</a:t>
              </a:r>
              <a:r>
                <a:rPr lang="en-US" sz="180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59" name="Google Shape;59;p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2300" y="4376525"/>
              <a:ext cx="2464160" cy="217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6"/>
          <p:cNvSpPr txBox="1"/>
          <p:nvPr>
            <p:ph type="title"/>
          </p:nvPr>
        </p:nvSpPr>
        <p:spPr>
          <a:xfrm>
            <a:off x="116550" y="180175"/>
            <a:ext cx="10761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GloVe </a:t>
            </a: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- looking for analogies</a:t>
            </a:r>
            <a:endParaRPr sz="4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7" name="Google Shape;717;p46"/>
          <p:cNvSpPr txBox="1"/>
          <p:nvPr/>
        </p:nvSpPr>
        <p:spPr>
          <a:xfrm>
            <a:off x="237948" y="741775"/>
            <a:ext cx="9152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Total loss (loss over vocabulary)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8" name="Google Shape;71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38" y="1231675"/>
            <a:ext cx="3452275" cy="8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46"/>
          <p:cNvSpPr txBox="1"/>
          <p:nvPr/>
        </p:nvSpPr>
        <p:spPr>
          <a:xfrm>
            <a:off x="4205375" y="1460325"/>
            <a:ext cx="23106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 define new variable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0" name="Google Shape;72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3575" y="1162625"/>
            <a:ext cx="1706922" cy="10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327200"/>
            <a:ext cx="3370051" cy="79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4615" y="2299932"/>
            <a:ext cx="2821789" cy="814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5980" y="2307800"/>
            <a:ext cx="2826820" cy="7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74200" y="1363764"/>
            <a:ext cx="1336077" cy="70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5" name="Google Shape;725;p46"/>
          <p:cNvCxnSpPr/>
          <p:nvPr/>
        </p:nvCxnSpPr>
        <p:spPr>
          <a:xfrm flipH="1">
            <a:off x="8318400" y="1931700"/>
            <a:ext cx="425100" cy="517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6" name="Google Shape;726;p46"/>
          <p:cNvSpPr txBox="1"/>
          <p:nvPr/>
        </p:nvSpPr>
        <p:spPr>
          <a:xfrm>
            <a:off x="8674200" y="1931700"/>
            <a:ext cx="18207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normalized to 1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7" name="Google Shape;727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42798" y="2307811"/>
            <a:ext cx="2264967" cy="799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8" name="Google Shape;728;p46"/>
          <p:cNvGrpSpPr/>
          <p:nvPr/>
        </p:nvGrpSpPr>
        <p:grpSpPr>
          <a:xfrm>
            <a:off x="309201" y="3179375"/>
            <a:ext cx="6474936" cy="1327050"/>
            <a:chOff x="309201" y="3179375"/>
            <a:chExt cx="6474936" cy="1327050"/>
          </a:xfrm>
        </p:grpSpPr>
        <p:pic>
          <p:nvPicPr>
            <p:cNvPr id="729" name="Google Shape;729;p4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09201" y="3179375"/>
              <a:ext cx="5922856" cy="1012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0" name="Google Shape;730;p46"/>
            <p:cNvSpPr txBox="1"/>
            <p:nvPr/>
          </p:nvSpPr>
          <p:spPr>
            <a:xfrm>
              <a:off x="3826438" y="4183025"/>
              <a:ext cx="29577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KL - divergence</a:t>
              </a:r>
              <a:endParaRPr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731" name="Google Shape;731;p46"/>
            <p:cNvCxnSpPr/>
            <p:nvPr/>
          </p:nvCxnSpPr>
          <p:spPr>
            <a:xfrm flipH="1" rot="10800000">
              <a:off x="5055725" y="3887175"/>
              <a:ext cx="27600" cy="35130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732" name="Google Shape;732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88700" y="3426425"/>
            <a:ext cx="3370050" cy="63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7950" y="4596450"/>
            <a:ext cx="5485575" cy="95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4" name="Google Shape;734;p46"/>
          <p:cNvGrpSpPr/>
          <p:nvPr/>
        </p:nvGrpSpPr>
        <p:grpSpPr>
          <a:xfrm>
            <a:off x="2201050" y="5614347"/>
            <a:ext cx="3966289" cy="1050117"/>
            <a:chOff x="2201050" y="5614347"/>
            <a:chExt cx="3966289" cy="1050117"/>
          </a:xfrm>
        </p:grpSpPr>
        <p:pic>
          <p:nvPicPr>
            <p:cNvPr id="735" name="Google Shape;735;p4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201050" y="5642075"/>
              <a:ext cx="3846141" cy="95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4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209639" y="5614347"/>
              <a:ext cx="2957700" cy="10501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7" name="Google Shape;737;p46"/>
          <p:cNvGrpSpPr/>
          <p:nvPr/>
        </p:nvGrpSpPr>
        <p:grpSpPr>
          <a:xfrm>
            <a:off x="6784150" y="5224677"/>
            <a:ext cx="5151300" cy="1439700"/>
            <a:chOff x="6784150" y="5224677"/>
            <a:chExt cx="5151300" cy="1439700"/>
          </a:xfrm>
        </p:grpSpPr>
        <p:sp>
          <p:nvSpPr>
            <p:cNvPr id="738" name="Google Shape;738;p46"/>
            <p:cNvSpPr/>
            <p:nvPr/>
          </p:nvSpPr>
          <p:spPr>
            <a:xfrm>
              <a:off x="6784150" y="5224677"/>
              <a:ext cx="5151300" cy="1439700"/>
            </a:xfrm>
            <a:prstGeom prst="rect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39" name="Google Shape;739;p46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6865024" y="5601625"/>
              <a:ext cx="4875350" cy="99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0" name="Google Shape;740;p46"/>
            <p:cNvSpPr txBox="1"/>
            <p:nvPr/>
          </p:nvSpPr>
          <p:spPr>
            <a:xfrm>
              <a:off x="7126025" y="5416150"/>
              <a:ext cx="44181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t-SNE like loss !</a:t>
              </a:r>
              <a:endParaRPr b="1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41" name="Google Shape;741;p46"/>
          <p:cNvGrpSpPr/>
          <p:nvPr/>
        </p:nvGrpSpPr>
        <p:grpSpPr>
          <a:xfrm>
            <a:off x="5554772" y="4226625"/>
            <a:ext cx="6266428" cy="727507"/>
            <a:chOff x="5554772" y="4226625"/>
            <a:chExt cx="6266428" cy="727507"/>
          </a:xfrm>
        </p:grpSpPr>
        <p:pic>
          <p:nvPicPr>
            <p:cNvPr id="742" name="Google Shape;742;p46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6423572" y="4238465"/>
              <a:ext cx="1820700" cy="5379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3" name="Google Shape;743;p46"/>
            <p:cNvSpPr txBox="1"/>
            <p:nvPr/>
          </p:nvSpPr>
          <p:spPr>
            <a:xfrm>
              <a:off x="8188800" y="4226625"/>
              <a:ext cx="3632400" cy="5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Impact"/>
                <a:buChar char="-"/>
              </a:pPr>
              <a:r>
                <a:rPr lang="en-US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only the learned probability depends on </a:t>
              </a:r>
              <a:r>
                <a:rPr b="1" lang="en-US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W, W’</a:t>
              </a:r>
              <a:endParaRPr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744" name="Google Shape;744;p46"/>
            <p:cNvCxnSpPr>
              <a:endCxn id="742" idx="1"/>
            </p:cNvCxnSpPr>
            <p:nvPr/>
          </p:nvCxnSpPr>
          <p:spPr>
            <a:xfrm flipH="1" rot="10800000">
              <a:off x="5554772" y="4507432"/>
              <a:ext cx="868800" cy="44670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7"/>
          <p:cNvSpPr txBox="1"/>
          <p:nvPr>
            <p:ph type="title"/>
          </p:nvPr>
        </p:nvSpPr>
        <p:spPr>
          <a:xfrm>
            <a:off x="449325" y="2056425"/>
            <a:ext cx="10669500" cy="22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Yesss! We could use t-SNE solver for finding low dimensional word representations</a:t>
            </a:r>
            <a:endParaRPr sz="4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8"/>
          <p:cNvSpPr txBox="1"/>
          <p:nvPr>
            <p:ph type="title"/>
          </p:nvPr>
        </p:nvSpPr>
        <p:spPr>
          <a:xfrm>
            <a:off x="116550" y="180175"/>
            <a:ext cx="10761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GloVe - relation to word2vec</a:t>
            </a:r>
            <a:endParaRPr sz="4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5" name="Google Shape;755;p48"/>
          <p:cNvSpPr txBox="1"/>
          <p:nvPr/>
        </p:nvSpPr>
        <p:spPr>
          <a:xfrm>
            <a:off x="237948" y="704150"/>
            <a:ext cx="9152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We started from skip-gram loss and finish with </a:t>
            </a:r>
            <a:r>
              <a:rPr i="1" lang="en-US" sz="1800">
                <a:latin typeface="Times New Roman"/>
                <a:ea typeface="Times New Roman"/>
                <a:cs typeface="Times New Roman"/>
                <a:sym typeface="Times New Roman"/>
              </a:rPr>
              <a:t>t-SNE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like loss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6" name="Google Shape;75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75" y="1194050"/>
            <a:ext cx="6125401" cy="9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48"/>
          <p:cNvSpPr txBox="1"/>
          <p:nvPr/>
        </p:nvSpPr>
        <p:spPr>
          <a:xfrm>
            <a:off x="2123350" y="2161950"/>
            <a:ext cx="25257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 over corpus (scan)</a:t>
            </a:r>
            <a:endParaRPr b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8" name="Google Shape;758;p48"/>
          <p:cNvSpPr txBox="1"/>
          <p:nvPr/>
        </p:nvSpPr>
        <p:spPr>
          <a:xfrm>
            <a:off x="377025" y="2800525"/>
            <a:ext cx="6370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GloVe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- can we use another metric instead of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9" name="Google Shape;759;p48"/>
          <p:cNvSpPr txBox="1"/>
          <p:nvPr/>
        </p:nvSpPr>
        <p:spPr>
          <a:xfrm>
            <a:off x="6626975" y="2800525"/>
            <a:ext cx="53700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course, why not!!!? </a:t>
            </a:r>
            <a:endParaRPr b="1" sz="18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0" name="Google Shape;760;p48"/>
          <p:cNvSpPr txBox="1"/>
          <p:nvPr/>
        </p:nvSpPr>
        <p:spPr>
          <a:xfrm>
            <a:off x="341975" y="3290350"/>
            <a:ext cx="112851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They defined another loss, by replacing cross entropy with other measure of difference between true and learned distributions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1" name="Google Shape;761;p48"/>
          <p:cNvSpPr txBox="1"/>
          <p:nvPr/>
        </p:nvSpPr>
        <p:spPr>
          <a:xfrm>
            <a:off x="8031850" y="288475"/>
            <a:ext cx="65253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http://nlp.stanford.edu/pubs/glove.pdf</a:t>
            </a:r>
            <a:endParaRPr/>
          </a:p>
        </p:txBody>
      </p:sp>
      <p:grpSp>
        <p:nvGrpSpPr>
          <p:cNvPr id="762" name="Google Shape;762;p48"/>
          <p:cNvGrpSpPr/>
          <p:nvPr/>
        </p:nvGrpSpPr>
        <p:grpSpPr>
          <a:xfrm>
            <a:off x="323475" y="3841673"/>
            <a:ext cx="8827488" cy="1087654"/>
            <a:chOff x="323475" y="3841673"/>
            <a:chExt cx="8827488" cy="1087654"/>
          </a:xfrm>
        </p:grpSpPr>
        <p:sp>
          <p:nvSpPr>
            <p:cNvPr id="763" name="Google Shape;763;p48"/>
            <p:cNvSpPr txBox="1"/>
            <p:nvPr/>
          </p:nvSpPr>
          <p:spPr>
            <a:xfrm>
              <a:off x="323475" y="3961025"/>
              <a:ext cx="5874000" cy="3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The simplest one is least square loss:</a:t>
              </a:r>
              <a:endParaRPr sz="18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where </a:t>
              </a:r>
              <a:r>
                <a:rPr b="1"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Q</a:t>
              </a:r>
              <a:r>
                <a:rPr b="1" baseline="-25000"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ij</a:t>
              </a:r>
              <a:r>
                <a:rPr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 and </a:t>
              </a:r>
              <a:r>
                <a:rPr b="1"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P</a:t>
              </a:r>
              <a:r>
                <a:rPr b="1" baseline="-25000"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ij</a:t>
              </a:r>
              <a:r>
                <a:rPr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 are </a:t>
              </a:r>
              <a:r>
                <a:rPr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unnormalized</a:t>
              </a:r>
              <a:r>
                <a:rPr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 probabilities</a:t>
              </a:r>
              <a:endParaRPr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764" name="Google Shape;764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87512" y="3841673"/>
              <a:ext cx="3063450" cy="10876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5" name="Google Shape;76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90350" y="4011351"/>
            <a:ext cx="2525700" cy="691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6" name="Google Shape;766;p48"/>
          <p:cNvGrpSpPr/>
          <p:nvPr/>
        </p:nvGrpSpPr>
        <p:grpSpPr>
          <a:xfrm>
            <a:off x="9200688" y="4510375"/>
            <a:ext cx="2680888" cy="1598925"/>
            <a:chOff x="9200688" y="4510375"/>
            <a:chExt cx="2680888" cy="1598925"/>
          </a:xfrm>
        </p:grpSpPr>
        <p:pic>
          <p:nvPicPr>
            <p:cNvPr id="767" name="Google Shape;767;p4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00688" y="4960875"/>
              <a:ext cx="2426275" cy="8480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68" name="Google Shape;768;p48"/>
            <p:cNvCxnSpPr/>
            <p:nvPr/>
          </p:nvCxnSpPr>
          <p:spPr>
            <a:xfrm flipH="1">
              <a:off x="9935650" y="4510375"/>
              <a:ext cx="212700" cy="57300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69" name="Google Shape;769;p48"/>
            <p:cNvSpPr txBox="1"/>
            <p:nvPr/>
          </p:nvSpPr>
          <p:spPr>
            <a:xfrm>
              <a:off x="9455175" y="5730400"/>
              <a:ext cx="2426400" cy="3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softmax is normalized</a:t>
              </a:r>
              <a:endParaRPr i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770" name="Google Shape;770;p48"/>
          <p:cNvSpPr txBox="1"/>
          <p:nvPr/>
        </p:nvSpPr>
        <p:spPr>
          <a:xfrm>
            <a:off x="341975" y="4893925"/>
            <a:ext cx="57582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="1" baseline="-2500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ij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1" baseline="-2500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ij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very large, hence it is better to compare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them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71" name="Google Shape;771;p48"/>
          <p:cNvGrpSpPr/>
          <p:nvPr/>
        </p:nvGrpSpPr>
        <p:grpSpPr>
          <a:xfrm>
            <a:off x="1911675" y="5589425"/>
            <a:ext cx="7358675" cy="1148375"/>
            <a:chOff x="1911675" y="5589425"/>
            <a:chExt cx="7358675" cy="1148375"/>
          </a:xfrm>
        </p:grpSpPr>
        <p:pic>
          <p:nvPicPr>
            <p:cNvPr id="772" name="Google Shape;772;p4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911675" y="5589425"/>
              <a:ext cx="6873455" cy="848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3" name="Google Shape;773;p48"/>
            <p:cNvSpPr txBox="1"/>
            <p:nvPr/>
          </p:nvSpPr>
          <p:spPr>
            <a:xfrm>
              <a:off x="4870850" y="6358900"/>
              <a:ext cx="4399500" cy="3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 is some function, hyperparameter of problem</a:t>
              </a:r>
              <a:endParaRPr i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774" name="Google Shape;774;p48"/>
            <p:cNvCxnSpPr/>
            <p:nvPr/>
          </p:nvCxnSpPr>
          <p:spPr>
            <a:xfrm flipH="1" rot="10800000">
              <a:off x="6432850" y="6192425"/>
              <a:ext cx="9300" cy="212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75" name="Google Shape;775;p48"/>
          <p:cNvGrpSpPr/>
          <p:nvPr/>
        </p:nvGrpSpPr>
        <p:grpSpPr>
          <a:xfrm>
            <a:off x="6326900" y="1017988"/>
            <a:ext cx="4631875" cy="1506300"/>
            <a:chOff x="6326900" y="1017988"/>
            <a:chExt cx="4631875" cy="1506300"/>
          </a:xfrm>
        </p:grpSpPr>
        <p:pic>
          <p:nvPicPr>
            <p:cNvPr id="776" name="Google Shape;776;p4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326900" y="1021200"/>
              <a:ext cx="3063450" cy="105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48"/>
            <p:cNvSpPr txBox="1"/>
            <p:nvPr/>
          </p:nvSpPr>
          <p:spPr>
            <a:xfrm>
              <a:off x="6968175" y="2102275"/>
              <a:ext cx="3990600" cy="3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sum over vocabulary, weighted cross entropy error</a:t>
              </a:r>
              <a:endParaRPr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8" name="Google Shape;778;p48"/>
            <p:cNvSpPr/>
            <p:nvPr/>
          </p:nvSpPr>
          <p:spPr>
            <a:xfrm>
              <a:off x="6747225" y="1017988"/>
              <a:ext cx="4089900" cy="1506300"/>
            </a:xfrm>
            <a:prstGeom prst="rect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9" name="Google Shape;779;p48"/>
          <p:cNvSpPr/>
          <p:nvPr/>
        </p:nvSpPr>
        <p:spPr>
          <a:xfrm>
            <a:off x="323500" y="1146075"/>
            <a:ext cx="6125400" cy="14325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588" y="3406164"/>
            <a:ext cx="8196076" cy="136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200" y="4689400"/>
            <a:ext cx="3652800" cy="20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900" y="1021200"/>
            <a:ext cx="3063450" cy="10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49"/>
          <p:cNvSpPr txBox="1"/>
          <p:nvPr>
            <p:ph type="title"/>
          </p:nvPr>
        </p:nvSpPr>
        <p:spPr>
          <a:xfrm>
            <a:off x="116550" y="180175"/>
            <a:ext cx="10761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GloVe - relation to word2vec</a:t>
            </a:r>
            <a:endParaRPr sz="4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8" name="Google Shape;788;p49"/>
          <p:cNvSpPr txBox="1"/>
          <p:nvPr/>
        </p:nvSpPr>
        <p:spPr>
          <a:xfrm>
            <a:off x="237948" y="704150"/>
            <a:ext cx="9152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We started from skip-gram loss and finish with </a:t>
            </a:r>
            <a:r>
              <a:rPr i="1" lang="en-US" sz="1800">
                <a:latin typeface="Times New Roman"/>
                <a:ea typeface="Times New Roman"/>
                <a:cs typeface="Times New Roman"/>
                <a:sym typeface="Times New Roman"/>
              </a:rPr>
              <a:t>t-SNE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like loss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9" name="Google Shape;789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475" y="1194050"/>
            <a:ext cx="6125401" cy="9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49"/>
          <p:cNvSpPr txBox="1"/>
          <p:nvPr/>
        </p:nvSpPr>
        <p:spPr>
          <a:xfrm>
            <a:off x="2049425" y="2161950"/>
            <a:ext cx="25257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 over corpus (scan)</a:t>
            </a:r>
            <a:endParaRPr b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1" name="Google Shape;791;p49"/>
          <p:cNvSpPr txBox="1"/>
          <p:nvPr/>
        </p:nvSpPr>
        <p:spPr>
          <a:xfrm>
            <a:off x="6887850" y="2199675"/>
            <a:ext cx="3990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 over vocabulary, weighted cross entropy error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2" name="Google Shape;792;p49"/>
          <p:cNvSpPr txBox="1"/>
          <p:nvPr/>
        </p:nvSpPr>
        <p:spPr>
          <a:xfrm>
            <a:off x="377025" y="2800525"/>
            <a:ext cx="99561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GloVe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- loss can be obtained from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Skip-Gram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model after few assumptions and phenomenological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modifications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3" name="Google Shape;793;p49"/>
          <p:cNvSpPr txBox="1"/>
          <p:nvPr/>
        </p:nvSpPr>
        <p:spPr>
          <a:xfrm>
            <a:off x="8031850" y="288475"/>
            <a:ext cx="65253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http://nlp.stanford.edu/pubs/glove.pdf</a:t>
            </a:r>
            <a:endParaRPr/>
          </a:p>
        </p:txBody>
      </p:sp>
      <p:grpSp>
        <p:nvGrpSpPr>
          <p:cNvPr id="794" name="Google Shape;794;p49"/>
          <p:cNvGrpSpPr/>
          <p:nvPr/>
        </p:nvGrpSpPr>
        <p:grpSpPr>
          <a:xfrm>
            <a:off x="2064463" y="3752500"/>
            <a:ext cx="2780967" cy="2061102"/>
            <a:chOff x="2064463" y="3752500"/>
            <a:chExt cx="2780967" cy="2061102"/>
          </a:xfrm>
        </p:grpSpPr>
        <p:pic>
          <p:nvPicPr>
            <p:cNvPr id="795" name="Google Shape;795;p4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64463" y="5211102"/>
              <a:ext cx="2643425" cy="602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96" name="Google Shape;796;p49"/>
            <p:cNvCxnSpPr/>
            <p:nvPr/>
          </p:nvCxnSpPr>
          <p:spPr>
            <a:xfrm flipH="1" rot="10800000">
              <a:off x="3595375" y="4490200"/>
              <a:ext cx="434400" cy="72090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97" name="Google Shape;797;p49"/>
            <p:cNvSpPr/>
            <p:nvPr/>
          </p:nvSpPr>
          <p:spPr>
            <a:xfrm>
              <a:off x="3773230" y="3752500"/>
              <a:ext cx="1072200" cy="674700"/>
            </a:xfrm>
            <a:prstGeom prst="rect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" name="Google Shape;798;p49"/>
          <p:cNvGrpSpPr/>
          <p:nvPr/>
        </p:nvGrpSpPr>
        <p:grpSpPr>
          <a:xfrm>
            <a:off x="7846950" y="4251750"/>
            <a:ext cx="1841100" cy="1208850"/>
            <a:chOff x="7846950" y="4251750"/>
            <a:chExt cx="1841100" cy="1208850"/>
          </a:xfrm>
        </p:grpSpPr>
        <p:cxnSp>
          <p:nvCxnSpPr>
            <p:cNvPr id="799" name="Google Shape;799;p49"/>
            <p:cNvCxnSpPr/>
            <p:nvPr/>
          </p:nvCxnSpPr>
          <p:spPr>
            <a:xfrm rot="10800000">
              <a:off x="8198250" y="4399275"/>
              <a:ext cx="231000" cy="56400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00" name="Google Shape;800;p49"/>
            <p:cNvCxnSpPr/>
            <p:nvPr/>
          </p:nvCxnSpPr>
          <p:spPr>
            <a:xfrm flipH="1" rot="10800000">
              <a:off x="8678800" y="4251750"/>
              <a:ext cx="304800" cy="74850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01" name="Google Shape;801;p49"/>
            <p:cNvSpPr txBox="1"/>
            <p:nvPr/>
          </p:nvSpPr>
          <p:spPr>
            <a:xfrm>
              <a:off x="7846950" y="5081700"/>
              <a:ext cx="1841100" cy="3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bias vectors</a:t>
              </a:r>
              <a:endParaRPr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802" name="Google Shape;802;p49"/>
          <p:cNvSpPr txBox="1"/>
          <p:nvPr/>
        </p:nvSpPr>
        <p:spPr>
          <a:xfrm>
            <a:off x="5360700" y="5601125"/>
            <a:ext cx="509250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GloVe - is optimized with SGD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3" name="Google Shape;803;p49"/>
          <p:cNvSpPr/>
          <p:nvPr/>
        </p:nvSpPr>
        <p:spPr>
          <a:xfrm>
            <a:off x="6788550" y="1072150"/>
            <a:ext cx="4089900" cy="1506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9"/>
          <p:cNvSpPr/>
          <p:nvPr/>
        </p:nvSpPr>
        <p:spPr>
          <a:xfrm>
            <a:off x="323500" y="1146075"/>
            <a:ext cx="6125400" cy="14325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50"/>
          <p:cNvSpPr txBox="1"/>
          <p:nvPr>
            <p:ph type="title"/>
          </p:nvPr>
        </p:nvSpPr>
        <p:spPr>
          <a:xfrm>
            <a:off x="449325" y="2056425"/>
            <a:ext cx="10669500" cy="22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Wait</a:t>
            </a: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! Does it look similar to you?</a:t>
            </a:r>
            <a:endParaRPr sz="4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0" name="Google Shape;81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500" y="3766589"/>
            <a:ext cx="8196076" cy="1367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51"/>
          <p:cNvSpPr txBox="1"/>
          <p:nvPr>
            <p:ph type="title"/>
          </p:nvPr>
        </p:nvSpPr>
        <p:spPr>
          <a:xfrm>
            <a:off x="0" y="-169350"/>
            <a:ext cx="11148900" cy="11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Collaborative filtering - </a:t>
            </a:r>
            <a:r>
              <a:rPr lang="en-US" sz="3600" u="sng"/>
              <a:t>Implicit feedback</a:t>
            </a:r>
            <a:endParaRPr b="0" i="0" sz="3600" u="sng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6" name="Google Shape;8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00" y="779000"/>
            <a:ext cx="4601300" cy="10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51"/>
          <p:cNvSpPr txBox="1"/>
          <p:nvPr/>
        </p:nvSpPr>
        <p:spPr>
          <a:xfrm>
            <a:off x="4791800" y="835275"/>
            <a:ext cx="38577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&lt;- Streszczenie papieru</a:t>
            </a:r>
            <a:endParaRPr/>
          </a:p>
        </p:txBody>
      </p:sp>
      <p:sp>
        <p:nvSpPr>
          <p:cNvPr id="818" name="Google Shape;818;p51"/>
          <p:cNvSpPr txBox="1"/>
          <p:nvPr/>
        </p:nvSpPr>
        <p:spPr>
          <a:xfrm>
            <a:off x="4923700" y="1241925"/>
            <a:ext cx="35829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Definiujemy</a:t>
            </a:r>
            <a:r>
              <a:rPr lang="en-US"/>
              <a:t> zmienną binarną,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(preferencja - p)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oraz poziom pewności w p</a:t>
            </a:r>
            <a:r>
              <a:rPr baseline="-25000" lang="en-US"/>
              <a:t>ui</a:t>
            </a:r>
            <a:endParaRPr baseline="-25000"/>
          </a:p>
        </p:txBody>
      </p:sp>
      <p:pic>
        <p:nvPicPr>
          <p:cNvPr id="819" name="Google Shape;81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1788" y="1241913"/>
            <a:ext cx="237172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51"/>
          <p:cNvSpPr txBox="1"/>
          <p:nvPr/>
        </p:nvSpPr>
        <p:spPr>
          <a:xfrm>
            <a:off x="10045200" y="1230925"/>
            <a:ext cx="16815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</a:t>
            </a:r>
            <a:r>
              <a:rPr baseline="-25000" lang="en-US" sz="1800"/>
              <a:t>ui</a:t>
            </a:r>
            <a:r>
              <a:rPr lang="en-US" sz="1800"/>
              <a:t>  </a:t>
            </a:r>
            <a:r>
              <a:rPr lang="en-US"/>
              <a:t>= np. liczba kliknięcia na produkt i, przez uzytkownika u</a:t>
            </a:r>
            <a:endParaRPr/>
          </a:p>
        </p:txBody>
      </p:sp>
      <p:pic>
        <p:nvPicPr>
          <p:cNvPr id="821" name="Google Shape;82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2350" y="2476375"/>
            <a:ext cx="1612650" cy="4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51"/>
          <p:cNvSpPr txBox="1"/>
          <p:nvPr/>
        </p:nvSpPr>
        <p:spPr>
          <a:xfrm>
            <a:off x="9385800" y="2626700"/>
            <a:ext cx="23718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Pewność rośnie jak zwiększa się liczba kliknięć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 przypadku dużych różnic w wartościach można stosować ten wzór</a:t>
            </a:r>
            <a:endParaRPr/>
          </a:p>
        </p:txBody>
      </p:sp>
      <p:grpSp>
        <p:nvGrpSpPr>
          <p:cNvPr id="823" name="Google Shape;823;p51"/>
          <p:cNvGrpSpPr/>
          <p:nvPr/>
        </p:nvGrpSpPr>
        <p:grpSpPr>
          <a:xfrm>
            <a:off x="230800" y="3055325"/>
            <a:ext cx="7361100" cy="833598"/>
            <a:chOff x="230800" y="3055325"/>
            <a:chExt cx="7361100" cy="833598"/>
          </a:xfrm>
        </p:grpSpPr>
        <p:sp>
          <p:nvSpPr>
            <p:cNvPr id="824" name="Google Shape;824;p51"/>
            <p:cNvSpPr txBox="1"/>
            <p:nvPr/>
          </p:nvSpPr>
          <p:spPr>
            <a:xfrm>
              <a:off x="230800" y="3055325"/>
              <a:ext cx="7361100" cy="60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Szukamy takiego wektora                      dsd oraz  			, że z których policzymy </a:t>
              </a:r>
              <a:endParaRPr/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wyznacznik preferencji  danego użytkownika jako:</a:t>
              </a:r>
              <a:endParaRPr/>
            </a:p>
          </p:txBody>
        </p:sp>
        <p:pic>
          <p:nvPicPr>
            <p:cNvPr id="825" name="Google Shape;825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03027" y="3055325"/>
              <a:ext cx="1201345" cy="407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6" name="Google Shape;826;p5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42956" y="3083325"/>
              <a:ext cx="971687" cy="35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7" name="Google Shape;827;p5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319225" y="3527927"/>
              <a:ext cx="1201350" cy="3609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8" name="Google Shape;828;p51"/>
          <p:cNvGrpSpPr/>
          <p:nvPr/>
        </p:nvGrpSpPr>
        <p:grpSpPr>
          <a:xfrm>
            <a:off x="230800" y="4066450"/>
            <a:ext cx="8690575" cy="1099450"/>
            <a:chOff x="230800" y="4066450"/>
            <a:chExt cx="8690575" cy="1099450"/>
          </a:xfrm>
        </p:grpSpPr>
        <p:sp>
          <p:nvSpPr>
            <p:cNvPr id="829" name="Google Shape;829;p51"/>
            <p:cNvSpPr txBox="1"/>
            <p:nvPr/>
          </p:nvSpPr>
          <p:spPr>
            <a:xfrm>
              <a:off x="230800" y="4066450"/>
              <a:ext cx="25719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Defniujemy stratę do minumalizacji:</a:t>
              </a:r>
              <a:endParaRPr/>
            </a:p>
          </p:txBody>
        </p:sp>
        <p:pic>
          <p:nvPicPr>
            <p:cNvPr id="830" name="Google Shape;830;p5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03025" y="4198350"/>
              <a:ext cx="6418350" cy="967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31" name="Google Shape;831;p51"/>
          <p:cNvGrpSpPr/>
          <p:nvPr/>
        </p:nvGrpSpPr>
        <p:grpSpPr>
          <a:xfrm>
            <a:off x="3791525" y="4956650"/>
            <a:ext cx="4407325" cy="1274375"/>
            <a:chOff x="3791525" y="4956650"/>
            <a:chExt cx="4407325" cy="1274375"/>
          </a:xfrm>
        </p:grpSpPr>
        <p:sp>
          <p:nvSpPr>
            <p:cNvPr id="832" name="Google Shape;832;p51"/>
            <p:cNvSpPr txBox="1"/>
            <p:nvPr/>
          </p:nvSpPr>
          <p:spPr>
            <a:xfrm>
              <a:off x="6901950" y="5165900"/>
              <a:ext cx="1296900" cy="47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regularyzacja</a:t>
              </a:r>
              <a:endParaRPr/>
            </a:p>
          </p:txBody>
        </p:sp>
        <p:cxnSp>
          <p:nvCxnSpPr>
            <p:cNvPr id="833" name="Google Shape;833;p51"/>
            <p:cNvCxnSpPr/>
            <p:nvPr/>
          </p:nvCxnSpPr>
          <p:spPr>
            <a:xfrm rot="10800000">
              <a:off x="3791525" y="4956650"/>
              <a:ext cx="285900" cy="93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34" name="Google Shape;834;p51"/>
            <p:cNvSpPr txBox="1"/>
            <p:nvPr/>
          </p:nvSpPr>
          <p:spPr>
            <a:xfrm>
              <a:off x="4132375" y="5823325"/>
              <a:ext cx="3725700" cy="40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poziom pewności stanowi wagę z jaką preferencje danego użytkownika są określane. </a:t>
              </a:r>
              <a:endParaRPr/>
            </a:p>
          </p:txBody>
        </p:sp>
      </p:grpSp>
      <p:pic>
        <p:nvPicPr>
          <p:cNvPr id="835" name="Google Shape;835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15598" y="3225162"/>
            <a:ext cx="2964055" cy="40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6" name="Google Shape;836;p51"/>
          <p:cNvCxnSpPr/>
          <p:nvPr/>
        </p:nvCxnSpPr>
        <p:spPr>
          <a:xfrm rot="10800000">
            <a:off x="7286425" y="2890625"/>
            <a:ext cx="231000" cy="97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7" name="Google Shape;837;p51"/>
          <p:cNvCxnSpPr/>
          <p:nvPr/>
        </p:nvCxnSpPr>
        <p:spPr>
          <a:xfrm rot="10800000">
            <a:off x="934200" y="2615550"/>
            <a:ext cx="6374400" cy="28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38" name="Google Shape;838;p51"/>
          <p:cNvGrpSpPr/>
          <p:nvPr/>
        </p:nvGrpSpPr>
        <p:grpSpPr>
          <a:xfrm>
            <a:off x="7715250" y="5838375"/>
            <a:ext cx="3802575" cy="978000"/>
            <a:chOff x="7715250" y="5838375"/>
            <a:chExt cx="3802575" cy="978000"/>
          </a:xfrm>
        </p:grpSpPr>
        <p:sp>
          <p:nvSpPr>
            <p:cNvPr id="839" name="Google Shape;839;p51"/>
            <p:cNvSpPr/>
            <p:nvPr/>
          </p:nvSpPr>
          <p:spPr>
            <a:xfrm>
              <a:off x="7715250" y="5838375"/>
              <a:ext cx="2964000" cy="978000"/>
            </a:xfrm>
            <a:prstGeom prst="rect">
              <a:avLst/>
            </a:prstGeom>
            <a:solidFill>
              <a:srgbClr val="E6B8A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FEFEF"/>
                </a:solidFill>
              </a:endParaRPr>
            </a:p>
          </p:txBody>
        </p:sp>
        <p:sp>
          <p:nvSpPr>
            <p:cNvPr id="840" name="Google Shape;840;p51"/>
            <p:cNvSpPr txBox="1"/>
            <p:nvPr/>
          </p:nvSpPr>
          <p:spPr>
            <a:xfrm>
              <a:off x="7792125" y="5838375"/>
              <a:ext cx="3725700" cy="47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u="sng">
                  <a:solidFill>
                    <a:srgbClr val="4C1130"/>
                  </a:solidFill>
                </a:rPr>
                <a:t>Słowniczek</a:t>
              </a:r>
              <a:endParaRPr b="1" u="sng">
                <a:solidFill>
                  <a:srgbClr val="4C1130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4C1130"/>
                  </a:solidFill>
                </a:rPr>
                <a:t>f</a:t>
              </a:r>
              <a:r>
                <a:rPr lang="en-US">
                  <a:solidFill>
                    <a:srgbClr val="4C1130"/>
                  </a:solidFill>
                </a:rPr>
                <a:t> - latent factor (10-200)</a:t>
              </a:r>
              <a:endParaRPr>
                <a:solidFill>
                  <a:srgbClr val="4C1130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4C1130"/>
                  </a:solidFill>
                </a:rPr>
                <a:t>gamma</a:t>
              </a:r>
              <a:r>
                <a:rPr lang="en-US">
                  <a:solidFill>
                    <a:srgbClr val="4C1130"/>
                  </a:solidFill>
                </a:rPr>
                <a:t> - regularization (0.1-10) </a:t>
              </a:r>
              <a:endParaRPr>
                <a:solidFill>
                  <a:srgbClr val="4C1130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4C1130"/>
                  </a:solidFill>
                </a:rPr>
                <a:t>alfa </a:t>
              </a:r>
              <a:r>
                <a:rPr lang="en-US">
                  <a:solidFill>
                    <a:srgbClr val="4C1130"/>
                  </a:solidFill>
                </a:rPr>
                <a:t>- confidence increment (~40)</a:t>
              </a:r>
              <a:endParaRPr>
                <a:solidFill>
                  <a:srgbClr val="4C1130"/>
                </a:solidFill>
              </a:endParaRPr>
            </a:p>
          </p:txBody>
        </p:sp>
      </p:grpSp>
      <p:sp>
        <p:nvSpPr>
          <p:cNvPr id="841" name="Google Shape;841;p51"/>
          <p:cNvSpPr/>
          <p:nvPr/>
        </p:nvSpPr>
        <p:spPr>
          <a:xfrm>
            <a:off x="203325" y="92425"/>
            <a:ext cx="11544000" cy="6562200"/>
          </a:xfrm>
          <a:prstGeom prst="rect">
            <a:avLst/>
          </a:prstGeom>
          <a:solidFill>
            <a:srgbClr val="4BACC6">
              <a:alpha val="32690"/>
            </a:srgbClr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842" name="Google Shape;842;p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5325" y="2892475"/>
            <a:ext cx="6948874" cy="11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51"/>
          <p:cNvSpPr txBox="1"/>
          <p:nvPr/>
        </p:nvSpPr>
        <p:spPr>
          <a:xfrm>
            <a:off x="1586499" y="5266488"/>
            <a:ext cx="9114900" cy="47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latin typeface="Times New Roman"/>
                <a:ea typeface="Times New Roman"/>
                <a:cs typeface="Times New Roman"/>
                <a:sym typeface="Times New Roman"/>
              </a:rPr>
              <a:t>GloVe solves same problem as Collaborative filtering with implicit feedback!</a:t>
            </a:r>
            <a:endParaRPr sz="18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2"/>
          <p:cNvSpPr txBox="1"/>
          <p:nvPr>
            <p:ph type="title"/>
          </p:nvPr>
        </p:nvSpPr>
        <p:spPr>
          <a:xfrm>
            <a:off x="467825" y="1200147"/>
            <a:ext cx="10669500" cy="22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Yesss! We could use </a:t>
            </a:r>
            <a:r>
              <a:rPr b="1" lang="en-US" sz="4050">
                <a:latin typeface="Times New Roman"/>
                <a:ea typeface="Times New Roman"/>
                <a:cs typeface="Times New Roman"/>
                <a:sym typeface="Times New Roman"/>
              </a:rPr>
              <a:t>ALS</a:t>
            </a: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 solver for finding low dimensional word representations! </a:t>
            </a:r>
            <a:endParaRPr sz="4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9" name="Google Shape;849;p52"/>
          <p:cNvSpPr txBox="1"/>
          <p:nvPr>
            <p:ph type="title"/>
          </p:nvPr>
        </p:nvSpPr>
        <p:spPr>
          <a:xfrm>
            <a:off x="525525" y="3171697"/>
            <a:ext cx="10669500" cy="22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36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Woooow! Finding word representation is actually solving recommendation problem! </a:t>
            </a:r>
            <a:endParaRPr sz="36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6500" y="990950"/>
            <a:ext cx="7477125" cy="5781675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53"/>
          <p:cNvSpPr txBox="1"/>
          <p:nvPr>
            <p:ph type="title"/>
          </p:nvPr>
        </p:nvSpPr>
        <p:spPr>
          <a:xfrm>
            <a:off x="116550" y="180175"/>
            <a:ext cx="10761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Skip-Gram</a:t>
            </a: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 - relations to matrix factorization</a:t>
            </a:r>
            <a:endParaRPr sz="4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6" name="Google Shape;856;p53"/>
          <p:cNvSpPr txBox="1"/>
          <p:nvPr/>
        </p:nvSpPr>
        <p:spPr>
          <a:xfrm>
            <a:off x="7615425" y="1267875"/>
            <a:ext cx="3894000" cy="15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They started with Skip-Gram and Negative sampling method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And shown that this method is equivalent to factorization of PMI matrix.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57" name="Google Shape;85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0313" y="3019521"/>
            <a:ext cx="4883224" cy="6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4925" y="4083375"/>
            <a:ext cx="5217076" cy="10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53"/>
          <p:cNvSpPr txBox="1"/>
          <p:nvPr/>
        </p:nvSpPr>
        <p:spPr>
          <a:xfrm>
            <a:off x="7220250" y="5318450"/>
            <a:ext cx="37131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#(w,c)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- is co-occurrence matrix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60" name="Google Shape;860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0618" y="5813218"/>
            <a:ext cx="3497840" cy="5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53"/>
          <p:cNvSpPr txBox="1"/>
          <p:nvPr/>
        </p:nvSpPr>
        <p:spPr>
          <a:xfrm>
            <a:off x="6997950" y="3778900"/>
            <a:ext cx="3880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where: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346" y="1058546"/>
            <a:ext cx="5486249" cy="915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54"/>
          <p:cNvSpPr txBox="1"/>
          <p:nvPr>
            <p:ph type="title"/>
          </p:nvPr>
        </p:nvSpPr>
        <p:spPr>
          <a:xfrm>
            <a:off x="116550" y="180175"/>
            <a:ext cx="9634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Epilog </a:t>
            </a: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GloVe - the fun part  </a:t>
            </a:r>
            <a:endParaRPr sz="4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8" name="Google Shape;868;p54"/>
          <p:cNvSpPr txBox="1"/>
          <p:nvPr/>
        </p:nvSpPr>
        <p:spPr>
          <a:xfrm>
            <a:off x="154773" y="741775"/>
            <a:ext cx="9152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GloVe loss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69" name="Google Shape;869;p54"/>
          <p:cNvGrpSpPr/>
          <p:nvPr/>
        </p:nvGrpSpPr>
        <p:grpSpPr>
          <a:xfrm>
            <a:off x="258775" y="1931725"/>
            <a:ext cx="6627000" cy="1327999"/>
            <a:chOff x="258775" y="1931725"/>
            <a:chExt cx="6627000" cy="1327999"/>
          </a:xfrm>
        </p:grpSpPr>
        <p:pic>
          <p:nvPicPr>
            <p:cNvPr id="870" name="Google Shape;870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7350" y="2175699"/>
              <a:ext cx="4293274" cy="1084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1" name="Google Shape;871;p54"/>
            <p:cNvSpPr txBox="1"/>
            <p:nvPr/>
          </p:nvSpPr>
          <p:spPr>
            <a:xfrm>
              <a:off x="258775" y="1931725"/>
              <a:ext cx="6627000" cy="48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Let’s neglect biases and weight function and regularization term 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872" name="Google Shape;87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3525" y="3259722"/>
            <a:ext cx="4387675" cy="246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8607" y="5175740"/>
            <a:ext cx="305210" cy="312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4764" y="5206954"/>
            <a:ext cx="263590" cy="249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40779" y="3810841"/>
            <a:ext cx="291337" cy="242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59159" y="4456796"/>
            <a:ext cx="934127" cy="249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74642" y="3566660"/>
            <a:ext cx="3639033" cy="231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5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56322" y="5881912"/>
            <a:ext cx="2876060" cy="74456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54"/>
          <p:cNvSpPr txBox="1"/>
          <p:nvPr/>
        </p:nvSpPr>
        <p:spPr>
          <a:xfrm>
            <a:off x="4981750" y="2389050"/>
            <a:ext cx="56472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This can be efficiently minimized with ALS algorithm, used for explicit feedback recommendations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</a:t>
            </a:r>
            <a:r>
              <a:rPr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=log(</a:t>
            </a:r>
            <a:r>
              <a:rPr b="1"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</a:t>
            </a:r>
            <a:r>
              <a:rPr b="1"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b="1"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b="1"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’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80" name="Google Shape;880;p54"/>
          <p:cNvGrpSpPr/>
          <p:nvPr/>
        </p:nvGrpSpPr>
        <p:grpSpPr>
          <a:xfrm>
            <a:off x="1672900" y="3259725"/>
            <a:ext cx="8780400" cy="3515100"/>
            <a:chOff x="1672900" y="3259725"/>
            <a:chExt cx="8780400" cy="3515100"/>
          </a:xfrm>
        </p:grpSpPr>
        <p:sp>
          <p:nvSpPr>
            <p:cNvPr id="881" name="Google Shape;881;p54"/>
            <p:cNvSpPr/>
            <p:nvPr/>
          </p:nvSpPr>
          <p:spPr>
            <a:xfrm>
              <a:off x="1672900" y="3259725"/>
              <a:ext cx="8780400" cy="3515100"/>
            </a:xfrm>
            <a:prstGeom prst="rect">
              <a:avLst/>
            </a:prstGeom>
            <a:solidFill>
              <a:srgbClr val="4BACC6">
                <a:alpha val="32690"/>
              </a:srgbClr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882" name="Google Shape;882;p54"/>
            <p:cNvSpPr txBox="1"/>
            <p:nvPr/>
          </p:nvSpPr>
          <p:spPr>
            <a:xfrm>
              <a:off x="6022625" y="6094225"/>
              <a:ext cx="4240500" cy="48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From </a:t>
              </a:r>
              <a:r>
                <a:rPr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presentation</a:t>
              </a:r>
              <a:r>
                <a:rPr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 about recommendations</a:t>
              </a:r>
              <a:endParaRPr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55"/>
          <p:cNvSpPr/>
          <p:nvPr/>
        </p:nvSpPr>
        <p:spPr>
          <a:xfrm>
            <a:off x="5185100" y="4639775"/>
            <a:ext cx="6599100" cy="22182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8" name="Google Shape;88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7325" y="596936"/>
            <a:ext cx="4293274" cy="10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55"/>
          <p:cNvSpPr txBox="1"/>
          <p:nvPr>
            <p:ph type="title"/>
          </p:nvPr>
        </p:nvSpPr>
        <p:spPr>
          <a:xfrm>
            <a:off x="116550" y="180175"/>
            <a:ext cx="9634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Epilog GloVe - the fun part  </a:t>
            </a:r>
            <a:endParaRPr sz="4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0" name="Google Shape;890;p55"/>
          <p:cNvSpPr txBox="1"/>
          <p:nvPr/>
        </p:nvSpPr>
        <p:spPr>
          <a:xfrm>
            <a:off x="210224" y="810825"/>
            <a:ext cx="54831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I’ve solved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GloVe loss with ALS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91" name="Google Shape;89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550" y="1680952"/>
            <a:ext cx="4224300" cy="3924775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55"/>
          <p:cNvSpPr txBox="1"/>
          <p:nvPr/>
        </p:nvSpPr>
        <p:spPr>
          <a:xfrm>
            <a:off x="360450" y="1349425"/>
            <a:ext cx="3595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ALS solver in Julia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3" name="Google Shape;893;p55"/>
          <p:cNvSpPr txBox="1"/>
          <p:nvPr/>
        </p:nvSpPr>
        <p:spPr>
          <a:xfrm>
            <a:off x="5129650" y="1571300"/>
            <a:ext cx="6007800" cy="3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What I did: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I’ve downloaded all papers of my supervisor from arxiv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Extracted all tex files and merged into one file.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Then normalized the text: removed most bad words from text.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Computed co-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occurrence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matrix O with window size 10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Resulting vocabulary was of size ~4300 words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Then created word embeddings using: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eriod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Implemented ALS solver (explicit feedback)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eriod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Implicit feedback solver (python package)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eriod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NMF of co-occurrence matrix (python)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eriod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SVD factorization of co-occurrence matrix (python)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eriod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word2vec (julia package)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94" name="Google Shape;89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4475" y="4669925"/>
            <a:ext cx="3207174" cy="2151076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55"/>
          <p:cNvSpPr txBox="1"/>
          <p:nvPr/>
        </p:nvSpPr>
        <p:spPr>
          <a:xfrm>
            <a:off x="8577125" y="4833825"/>
            <a:ext cx="29988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Normalized s</a:t>
            </a:r>
            <a:r>
              <a:rPr i="1"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ingular values of co-occurrence matrix obtained with SVD.</a:t>
            </a:r>
            <a:endParaRPr i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I’ve chose latent space size to be </a:t>
            </a:r>
            <a:r>
              <a:rPr b="1" i="1"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200</a:t>
            </a:r>
            <a:endParaRPr b="1" i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116550" y="1051925"/>
            <a:ext cx="91539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Word embedding (toy example):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1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Vector representation of words - motivation</a:t>
            </a:r>
            <a:endParaRPr sz="4050"/>
          </a:p>
        </p:txBody>
      </p:sp>
      <p:pic>
        <p:nvPicPr>
          <p:cNvPr id="66" name="Google Shape;6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025" y="1557125"/>
            <a:ext cx="3359774" cy="221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1"/>
          <p:cNvGrpSpPr/>
          <p:nvPr/>
        </p:nvGrpSpPr>
        <p:grpSpPr>
          <a:xfrm>
            <a:off x="3981175" y="1574688"/>
            <a:ext cx="3681835" cy="2176675"/>
            <a:chOff x="3981175" y="1574688"/>
            <a:chExt cx="3681835" cy="2176675"/>
          </a:xfrm>
        </p:grpSpPr>
        <p:pic>
          <p:nvPicPr>
            <p:cNvPr id="68" name="Google Shape;68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98850" y="1574688"/>
              <a:ext cx="2464160" cy="2176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Google Shape;69;p11"/>
            <p:cNvSpPr/>
            <p:nvPr/>
          </p:nvSpPr>
          <p:spPr>
            <a:xfrm>
              <a:off x="3981175" y="2433025"/>
              <a:ext cx="1016700" cy="330600"/>
            </a:xfrm>
            <a:prstGeom prst="rightArrow">
              <a:avLst>
                <a:gd fmla="val 50000" name="adj1"/>
                <a:gd fmla="val 69902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11"/>
          <p:cNvGrpSpPr/>
          <p:nvPr/>
        </p:nvGrpSpPr>
        <p:grpSpPr>
          <a:xfrm>
            <a:off x="7855788" y="1510000"/>
            <a:ext cx="3332393" cy="2176650"/>
            <a:chOff x="7855788" y="1510000"/>
            <a:chExt cx="3332393" cy="2176650"/>
          </a:xfrm>
        </p:grpSpPr>
        <p:pic>
          <p:nvPicPr>
            <p:cNvPr id="71" name="Google Shape;71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065275" y="1510000"/>
              <a:ext cx="2122906" cy="2176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" name="Google Shape;72;p11"/>
            <p:cNvSpPr/>
            <p:nvPr/>
          </p:nvSpPr>
          <p:spPr>
            <a:xfrm>
              <a:off x="7855788" y="2433025"/>
              <a:ext cx="1016700" cy="330600"/>
            </a:xfrm>
            <a:prstGeom prst="rightArrow">
              <a:avLst>
                <a:gd fmla="val 50000" name="adj1"/>
                <a:gd fmla="val 69902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11"/>
          <p:cNvGrpSpPr/>
          <p:nvPr/>
        </p:nvGrpSpPr>
        <p:grpSpPr>
          <a:xfrm>
            <a:off x="6895013" y="3849087"/>
            <a:ext cx="4083966" cy="2801838"/>
            <a:chOff x="6895013" y="3849087"/>
            <a:chExt cx="4083966" cy="2801838"/>
          </a:xfrm>
        </p:grpSpPr>
        <p:pic>
          <p:nvPicPr>
            <p:cNvPr id="74" name="Google Shape;74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564974" y="3849087"/>
              <a:ext cx="3414004" cy="28018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p11"/>
            <p:cNvSpPr/>
            <p:nvPr/>
          </p:nvSpPr>
          <p:spPr>
            <a:xfrm>
              <a:off x="6895013" y="5210625"/>
              <a:ext cx="1016700" cy="330600"/>
            </a:xfrm>
            <a:prstGeom prst="rightArrow">
              <a:avLst>
                <a:gd fmla="val 50000" name="adj1"/>
                <a:gd fmla="val 69902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" name="Google Shape;76;p11"/>
          <p:cNvGrpSpPr/>
          <p:nvPr/>
        </p:nvGrpSpPr>
        <p:grpSpPr>
          <a:xfrm>
            <a:off x="221825" y="3983550"/>
            <a:ext cx="8119475" cy="2819000"/>
            <a:chOff x="221825" y="3983550"/>
            <a:chExt cx="8119475" cy="2819000"/>
          </a:xfrm>
        </p:grpSpPr>
        <p:pic>
          <p:nvPicPr>
            <p:cNvPr id="77" name="Google Shape;77;p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0425" y="4494625"/>
              <a:ext cx="6206125" cy="176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Google Shape;78;p11"/>
            <p:cNvSpPr txBox="1"/>
            <p:nvPr/>
          </p:nvSpPr>
          <p:spPr>
            <a:xfrm>
              <a:off x="221825" y="3983550"/>
              <a:ext cx="66732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Plotting eigenvectors of covariance matrix of embedded words: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" name="Google Shape;79;p11"/>
            <p:cNvSpPr txBox="1"/>
            <p:nvPr/>
          </p:nvSpPr>
          <p:spPr>
            <a:xfrm>
              <a:off x="2135200" y="6297350"/>
              <a:ext cx="62061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CC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Conclusion</a:t>
              </a:r>
              <a:r>
                <a:rPr lang="en-US">
                  <a:solidFill>
                    <a:srgbClr val="CC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</a:t>
              </a:r>
              <a:endParaRPr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CC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size of the latent space determine capacity of the model</a:t>
              </a:r>
              <a:endParaRPr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1775" y="180186"/>
            <a:ext cx="4293274" cy="10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56"/>
          <p:cNvSpPr txBox="1"/>
          <p:nvPr>
            <p:ph type="title"/>
          </p:nvPr>
        </p:nvSpPr>
        <p:spPr>
          <a:xfrm>
            <a:off x="116550" y="180175"/>
            <a:ext cx="9634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Epilog GloVe - the fun part  </a:t>
            </a:r>
            <a:endParaRPr sz="4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2" name="Google Shape;902;p56"/>
          <p:cNvSpPr txBox="1"/>
          <p:nvPr/>
        </p:nvSpPr>
        <p:spPr>
          <a:xfrm>
            <a:off x="210224" y="810825"/>
            <a:ext cx="54831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Word: </a:t>
            </a:r>
            <a:r>
              <a:rPr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kolasinski</a:t>
            </a:r>
            <a:endParaRPr sz="18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3" name="Google Shape;903;p56"/>
          <p:cNvSpPr txBox="1"/>
          <p:nvPr/>
        </p:nvSpPr>
        <p:spPr>
          <a:xfrm>
            <a:off x="10083700" y="3299600"/>
            <a:ext cx="19410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word2vec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???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very poor results…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 both cases: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probably word2vec needs more data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04" name="Google Shape;904;p56"/>
          <p:cNvGrpSpPr/>
          <p:nvPr/>
        </p:nvGrpSpPr>
        <p:grpSpPr>
          <a:xfrm>
            <a:off x="210224" y="3706425"/>
            <a:ext cx="9067051" cy="2823525"/>
            <a:chOff x="210224" y="3706425"/>
            <a:chExt cx="9067051" cy="2823525"/>
          </a:xfrm>
        </p:grpSpPr>
        <p:sp>
          <p:nvSpPr>
            <p:cNvPr id="905" name="Google Shape;905;p56"/>
            <p:cNvSpPr txBox="1"/>
            <p:nvPr/>
          </p:nvSpPr>
          <p:spPr>
            <a:xfrm>
              <a:off x="210224" y="3706425"/>
              <a:ext cx="5483100" cy="48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Word: </a:t>
              </a:r>
              <a:r>
                <a:rPr lang="en-US" sz="1800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energy</a:t>
              </a:r>
              <a:endParaRPr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906" name="Google Shape;906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6650" y="4196325"/>
              <a:ext cx="8810625" cy="2333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07" name="Google Shape;90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388" y="1373338"/>
            <a:ext cx="8966814" cy="2260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57"/>
          <p:cNvSpPr txBox="1"/>
          <p:nvPr>
            <p:ph type="title"/>
          </p:nvPr>
        </p:nvSpPr>
        <p:spPr>
          <a:xfrm>
            <a:off x="116550" y="180175"/>
            <a:ext cx="9634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Conclusions </a:t>
            </a:r>
            <a:endParaRPr sz="4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3" name="Google Shape;91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000" y="741775"/>
            <a:ext cx="8562658" cy="5811426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57"/>
          <p:cNvSpPr txBox="1"/>
          <p:nvPr/>
        </p:nvSpPr>
        <p:spPr>
          <a:xfrm>
            <a:off x="4815375" y="6358925"/>
            <a:ext cx="3909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GloVe - is between</a:t>
            </a:r>
            <a:endParaRPr b="1" sz="18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58"/>
          <p:cNvSpPr txBox="1"/>
          <p:nvPr>
            <p:ph type="title"/>
          </p:nvPr>
        </p:nvSpPr>
        <p:spPr>
          <a:xfrm>
            <a:off x="116550" y="180175"/>
            <a:ext cx="9634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Conclusions #2 </a:t>
            </a:r>
            <a:endParaRPr sz="4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0" name="Google Shape;920;p58"/>
          <p:cNvSpPr txBox="1"/>
          <p:nvPr/>
        </p:nvSpPr>
        <p:spPr>
          <a:xfrm>
            <a:off x="556925" y="2702706"/>
            <a:ext cx="104223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word2vec is not deep learning!</a:t>
            </a:r>
            <a:endParaRPr sz="48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59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References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59"/>
          <p:cNvSpPr txBox="1"/>
          <p:nvPr>
            <p:ph idx="2" type="body"/>
          </p:nvPr>
        </p:nvSpPr>
        <p:spPr>
          <a:xfrm>
            <a:off x="911425" y="1772822"/>
            <a:ext cx="103692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>
              <a:solidFill>
                <a:schemeClr val="dk1"/>
              </a:solidFill>
            </a:endParaRPr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27" name="Google Shape;927;p59"/>
          <p:cNvSpPr txBox="1"/>
          <p:nvPr/>
        </p:nvSpPr>
        <p:spPr>
          <a:xfrm>
            <a:off x="644425" y="1726425"/>
            <a:ext cx="10636200" cy="29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http://nlp.stanford.edu/pubs/glove.pdf</a:t>
            </a:r>
            <a:r>
              <a:rPr lang="en-US"/>
              <a:t> - </a:t>
            </a:r>
            <a:r>
              <a:rPr lang="en-US">
                <a:solidFill>
                  <a:schemeClr val="dk1"/>
                </a:solidFill>
              </a:rPr>
              <a:t>GloVe paper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http://www-personal.umich.edu/~ronxin/pdf/w2vexp.pdf</a:t>
            </a:r>
            <a:r>
              <a:rPr lang="en-US"/>
              <a:t> - nice tutorial about w2v, well explained with derivations 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https://www.tensorflow.org/tutorials/word2vec/</a:t>
            </a:r>
            <a:r>
              <a:rPr lang="en-US"/>
              <a:t> - tensor flow tutorial about w2v, contains some basic definitions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https://cs224d.stanford.edu/syllabus.html</a:t>
            </a:r>
            <a:r>
              <a:rPr lang="en-US"/>
              <a:t> - Stanford NLP course, contains a lot more information and details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7"/>
              </a:rPr>
              <a:t>https://arxiv.org/pdf/1301.3781.pdf</a:t>
            </a:r>
            <a:r>
              <a:rPr lang="en-US"/>
              <a:t> - comparision of several techniques like CBOW, Skip-Gram, Nerual Network based…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8"/>
              </a:rPr>
              <a:t>http://papers.nips.cc/paper/5021-distributed-representations-of-words-and-phrases-and-their-compositionality.pdf</a:t>
            </a:r>
            <a:r>
              <a:rPr lang="en-US"/>
              <a:t> - original Skip-Gram paper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9"/>
              </a:rPr>
              <a:t>https://cs224d.stanford.edu/lectures/CS224d-Lecture2.pdf</a:t>
            </a:r>
            <a:r>
              <a:rPr lang="en-US"/>
              <a:t> - a lecture (same Stanford course) about w2v and GloVe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10"/>
              </a:rPr>
              <a:t>https://radimrehurek.com/gensim/index.html</a:t>
            </a:r>
            <a:r>
              <a:rPr lang="en-US"/>
              <a:t> - probably most popular topic modeling library for python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11"/>
              </a:rPr>
              <a:t>https://arxiv.org/pdf/1402.3722v1.pdf</a:t>
            </a:r>
            <a:r>
              <a:rPr lang="en-US"/>
              <a:t> - </a:t>
            </a:r>
            <a:r>
              <a:rPr lang="en-US">
                <a:solidFill>
                  <a:schemeClr val="dk1"/>
                </a:solidFill>
              </a:rPr>
              <a:t>Deriving Mikolov et al.’s Negative-Sampling Word-Embedding Method</a:t>
            </a:r>
            <a:endParaRPr>
              <a:solidFill>
                <a:schemeClr val="dk1"/>
              </a:solidFill>
            </a:endParaRP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12"/>
              </a:rPr>
              <a:t>https://papers.nips.cc/paper/5477-neural-word-embedding-as-implicit-matrix-factorization.pdf</a:t>
            </a:r>
            <a:r>
              <a:rPr lang="en-US"/>
              <a:t> - Paper about relation of Skip-Gram model to Implicit matrix factorization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60"/>
          <p:cNvSpPr txBox="1"/>
          <p:nvPr>
            <p:ph idx="1" type="body"/>
          </p:nvPr>
        </p:nvSpPr>
        <p:spPr>
          <a:xfrm>
            <a:off x="4762509" y="3157700"/>
            <a:ext cx="27624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60"/>
          <p:cNvSpPr txBox="1"/>
          <p:nvPr>
            <p:ph idx="2" type="body"/>
          </p:nvPr>
        </p:nvSpPr>
        <p:spPr>
          <a:xfrm>
            <a:off x="4762509" y="3443452"/>
            <a:ext cx="27624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60"/>
          <p:cNvSpPr txBox="1"/>
          <p:nvPr>
            <p:ph idx="3" type="body"/>
          </p:nvPr>
        </p:nvSpPr>
        <p:spPr>
          <a:xfrm>
            <a:off x="4762491" y="4021795"/>
            <a:ext cx="27156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idx="1" type="body"/>
          </p:nvPr>
        </p:nvSpPr>
        <p:spPr>
          <a:xfrm>
            <a:off x="116550" y="1051925"/>
            <a:ext cx="91539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Computing low dimensional representation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2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Vector representation of words </a:t>
            </a:r>
            <a:endParaRPr sz="4050"/>
          </a:p>
        </p:txBody>
      </p:sp>
      <p:pic>
        <p:nvPicPr>
          <p:cNvPr id="86" name="Google Shape;8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578" y="1557125"/>
            <a:ext cx="3359774" cy="22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2003" y="1574688"/>
            <a:ext cx="2464160" cy="21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/>
          <p:nvPr/>
        </p:nvSpPr>
        <p:spPr>
          <a:xfrm>
            <a:off x="5272097" y="2553175"/>
            <a:ext cx="2408400" cy="505200"/>
          </a:xfrm>
          <a:prstGeom prst="rightArrow">
            <a:avLst>
              <a:gd fmla="val 50000" name="adj1"/>
              <a:gd fmla="val 69902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2"/>
          <p:cNvSpPr txBox="1"/>
          <p:nvPr/>
        </p:nvSpPr>
        <p:spPr>
          <a:xfrm>
            <a:off x="5272100" y="2135025"/>
            <a:ext cx="2144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how to do it?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2"/>
          <p:cNvSpPr txBox="1"/>
          <p:nvPr/>
        </p:nvSpPr>
        <p:spPr>
          <a:xfrm>
            <a:off x="236700" y="3872625"/>
            <a:ext cx="11834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latin typeface="Times New Roman"/>
                <a:ea typeface="Times New Roman"/>
                <a:cs typeface="Times New Roman"/>
                <a:sym typeface="Times New Roman"/>
              </a:rPr>
              <a:t>Distributional Hypothesis</a:t>
            </a:r>
            <a:r>
              <a:rPr lang="en-US" sz="1800" u="sng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states that words that appear in the same contexts share semantic meaning.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2"/>
          <p:cNvSpPr txBox="1"/>
          <p:nvPr/>
        </p:nvSpPr>
        <p:spPr>
          <a:xfrm>
            <a:off x="1460325" y="4824625"/>
            <a:ext cx="10185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two groups of approaches for </a:t>
            </a:r>
            <a:r>
              <a:rPr b="1" lang="en-US" sz="1800" u="sng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word2vec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sz="1800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●"/>
            </a:pPr>
            <a:r>
              <a:rPr b="1"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count-based methods</a:t>
            </a:r>
            <a:r>
              <a:rPr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like GloVe (global word co-occurrence statistics)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●"/>
            </a:pPr>
            <a:r>
              <a:rPr b="1"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predictive</a:t>
            </a:r>
            <a:r>
              <a:rPr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like CBOW, Skip-Gram (local co-occurrence 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2"/>
          <p:cNvSpPr txBox="1"/>
          <p:nvPr/>
        </p:nvSpPr>
        <p:spPr>
          <a:xfrm>
            <a:off x="5500225" y="2965725"/>
            <a:ext cx="1905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word2vec(x)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CBOW - Continuous Bag-of-Word </a:t>
            </a:r>
            <a:endParaRPr sz="4050"/>
          </a:p>
        </p:txBody>
      </p:sp>
      <p:pic>
        <p:nvPicPr>
          <p:cNvPr id="98" name="Google Shape;9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5875" y="1364825"/>
            <a:ext cx="6416196" cy="339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12575" y="675000"/>
            <a:ext cx="53793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Times New Roman"/>
              <a:buAutoNum type="arabicPeriod"/>
            </a:pPr>
            <a:r>
              <a:rPr b="1" i="1" lang="en-US" sz="1800" u="sng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word context</a:t>
            </a:r>
            <a:endParaRPr b="1" i="1" sz="1800" u="sng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0" name="Google Shape;100;p13"/>
          <p:cNvGrpSpPr/>
          <p:nvPr/>
        </p:nvGrpSpPr>
        <p:grpSpPr>
          <a:xfrm>
            <a:off x="6326675" y="856675"/>
            <a:ext cx="4861500" cy="3794467"/>
            <a:chOff x="6326675" y="856675"/>
            <a:chExt cx="4861500" cy="3794467"/>
          </a:xfrm>
        </p:grpSpPr>
        <p:pic>
          <p:nvPicPr>
            <p:cNvPr id="101" name="Google Shape;10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26675" y="1996400"/>
              <a:ext cx="4861500" cy="26547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3"/>
            <p:cNvSpPr txBox="1"/>
            <p:nvPr/>
          </p:nvSpPr>
          <p:spPr>
            <a:xfrm>
              <a:off x="6405125" y="856675"/>
              <a:ext cx="4704600" cy="40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This is nothing else like shallow neural network with one hidden layer:</a:t>
              </a:r>
              <a:endParaRPr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3" name="Google Shape;103;p13"/>
          <p:cNvGrpSpPr/>
          <p:nvPr/>
        </p:nvGrpSpPr>
        <p:grpSpPr>
          <a:xfrm>
            <a:off x="5203600" y="4621400"/>
            <a:ext cx="2939100" cy="1460100"/>
            <a:chOff x="5203600" y="4621400"/>
            <a:chExt cx="2939100" cy="1460100"/>
          </a:xfrm>
        </p:grpSpPr>
        <p:cxnSp>
          <p:nvCxnSpPr>
            <p:cNvPr id="104" name="Google Shape;104;p13"/>
            <p:cNvCxnSpPr/>
            <p:nvPr/>
          </p:nvCxnSpPr>
          <p:spPr>
            <a:xfrm flipH="1" rot="10800000">
              <a:off x="6663900" y="4621400"/>
              <a:ext cx="998100" cy="1044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5" name="Google Shape;105;p13"/>
            <p:cNvSpPr txBox="1"/>
            <p:nvPr/>
          </p:nvSpPr>
          <p:spPr>
            <a:xfrm>
              <a:off x="5203600" y="5629400"/>
              <a:ext cx="2939100" cy="4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sometimes called projection layer</a:t>
              </a:r>
              <a:endParaRPr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6" name="Google Shape;106;p13"/>
          <p:cNvGrpSpPr/>
          <p:nvPr/>
        </p:nvGrpSpPr>
        <p:grpSpPr>
          <a:xfrm>
            <a:off x="8858950" y="4205325"/>
            <a:ext cx="2939100" cy="1631150"/>
            <a:chOff x="8858950" y="4205325"/>
            <a:chExt cx="2939100" cy="1631150"/>
          </a:xfrm>
        </p:grpSpPr>
        <p:cxnSp>
          <p:nvCxnSpPr>
            <p:cNvPr id="107" name="Google Shape;107;p13"/>
            <p:cNvCxnSpPr/>
            <p:nvPr/>
          </p:nvCxnSpPr>
          <p:spPr>
            <a:xfrm rot="10800000">
              <a:off x="9344175" y="4205325"/>
              <a:ext cx="739500" cy="1072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8" name="Google Shape;108;p13"/>
            <p:cNvSpPr txBox="1"/>
            <p:nvPr/>
          </p:nvSpPr>
          <p:spPr>
            <a:xfrm>
              <a:off x="8858950" y="5384375"/>
              <a:ext cx="2939100" cy="4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score - that for given input word c we obtain word t</a:t>
              </a:r>
              <a:endParaRPr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9" name="Google Shape;109;p13"/>
          <p:cNvGrpSpPr/>
          <p:nvPr/>
        </p:nvGrpSpPr>
        <p:grpSpPr>
          <a:xfrm>
            <a:off x="5869150" y="1830050"/>
            <a:ext cx="1691400" cy="1210800"/>
            <a:chOff x="5869150" y="1830050"/>
            <a:chExt cx="1691400" cy="1210800"/>
          </a:xfrm>
        </p:grpSpPr>
        <p:cxnSp>
          <p:nvCxnSpPr>
            <p:cNvPr id="110" name="Google Shape;110;p13"/>
            <p:cNvCxnSpPr/>
            <p:nvPr/>
          </p:nvCxnSpPr>
          <p:spPr>
            <a:xfrm>
              <a:off x="6553000" y="2550950"/>
              <a:ext cx="323700" cy="489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1" name="Google Shape;111;p13"/>
            <p:cNvSpPr txBox="1"/>
            <p:nvPr/>
          </p:nvSpPr>
          <p:spPr>
            <a:xfrm>
              <a:off x="5869150" y="1830050"/>
              <a:ext cx="1691400" cy="60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input word</a:t>
              </a:r>
              <a:endParaRPr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(sparse representation)</a:t>
              </a:r>
              <a:endParaRPr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12" name="Google Shape;112;p13"/>
          <p:cNvSpPr txBox="1"/>
          <p:nvPr/>
        </p:nvSpPr>
        <p:spPr>
          <a:xfrm>
            <a:off x="545275" y="4880000"/>
            <a:ext cx="4861500" cy="12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latin typeface="Times New Roman"/>
                <a:ea typeface="Times New Roman"/>
                <a:cs typeface="Times New Roman"/>
                <a:sym typeface="Times New Roman"/>
              </a:rPr>
              <a:t>Parameters:</a:t>
            </a:r>
            <a:endParaRPr b="1" sz="18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aseline="-25000" lang="en-US" sz="1800"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- the size of the latent space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W, W’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- matrices we are looking for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CBOW - Continuous Bag-of-Word </a:t>
            </a:r>
            <a:endParaRPr sz="4050"/>
          </a:p>
        </p:txBody>
      </p:sp>
      <p:sp>
        <p:nvSpPr>
          <p:cNvPr id="118" name="Google Shape;118;p14"/>
          <p:cNvSpPr txBox="1"/>
          <p:nvPr/>
        </p:nvSpPr>
        <p:spPr>
          <a:xfrm>
            <a:off x="212575" y="675000"/>
            <a:ext cx="53793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Times New Roman"/>
              <a:buAutoNum type="arabicPeriod"/>
            </a:pPr>
            <a:r>
              <a:rPr b="1" i="1" lang="en-US" sz="1800" u="sng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word context</a:t>
            </a:r>
            <a:endParaRPr b="1" i="1" sz="1800" u="sng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14"/>
          <p:cNvSpPr txBox="1"/>
          <p:nvPr/>
        </p:nvSpPr>
        <p:spPr>
          <a:xfrm>
            <a:off x="6405125" y="856675"/>
            <a:ext cx="47046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This is nothing else like shallow neural network with one hidden layer: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657225" y="1263175"/>
            <a:ext cx="41112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“the quick brown fox jumped over the lazy dog”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6675" y="1996400"/>
            <a:ext cx="4861500" cy="2654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443925" y="2203025"/>
            <a:ext cx="53793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start from creating context/target pairs: </a:t>
            </a:r>
            <a:b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1" lang="en-US" sz="1800">
                <a:solidFill>
                  <a:srgbClr val="3D85C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quick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quick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1" lang="en-US" sz="18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brown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brown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1" lang="en-US" sz="18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fox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...)</a:t>
            </a:r>
            <a:endParaRPr/>
          </a:p>
        </p:txBody>
      </p:sp>
      <p:sp>
        <p:nvSpPr>
          <p:cNvPr id="123" name="Google Shape;123;p14"/>
          <p:cNvSpPr txBox="1"/>
          <p:nvPr/>
        </p:nvSpPr>
        <p:spPr>
          <a:xfrm>
            <a:off x="443925" y="3167450"/>
            <a:ext cx="60252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words are converted to sparse orthogonal representation: </a:t>
            </a:r>
            <a:b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1" lang="en-US" sz="1800">
                <a:solidFill>
                  <a:srgbClr val="3D85C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1" lang="en-US" sz="18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1" lang="en-US" sz="18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...)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14"/>
          <p:cNvSpPr txBox="1"/>
          <p:nvPr/>
        </p:nvSpPr>
        <p:spPr>
          <a:xfrm>
            <a:off x="443925" y="4264600"/>
            <a:ext cx="66174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each input word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maximize the probability of that the target word (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brown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will appear after context word (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quick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i.e. we want to maximize score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1" baseline="-2500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kp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CBOW - Continuous Bag-of-Word </a:t>
            </a:r>
            <a:endParaRPr sz="4050"/>
          </a:p>
        </p:txBody>
      </p:sp>
      <p:sp>
        <p:nvSpPr>
          <p:cNvPr id="130" name="Google Shape;130;p15"/>
          <p:cNvSpPr txBox="1"/>
          <p:nvPr/>
        </p:nvSpPr>
        <p:spPr>
          <a:xfrm>
            <a:off x="212575" y="675000"/>
            <a:ext cx="53793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Times New Roman"/>
              <a:buAutoNum type="arabicPeriod"/>
            </a:pPr>
            <a:r>
              <a:rPr b="1" i="1" lang="en-US" sz="1800" u="sng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word context</a:t>
            </a:r>
            <a:endParaRPr b="1" i="1" sz="1800" u="sng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15"/>
          <p:cNvSpPr txBox="1"/>
          <p:nvPr>
            <p:ph idx="1" type="body"/>
          </p:nvPr>
        </p:nvSpPr>
        <p:spPr>
          <a:xfrm>
            <a:off x="583275" y="1096825"/>
            <a:ext cx="25593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“the math”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15"/>
          <p:cNvSpPr txBox="1"/>
          <p:nvPr/>
        </p:nvSpPr>
        <p:spPr>
          <a:xfrm>
            <a:off x="2103650" y="5740075"/>
            <a:ext cx="86142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Note!</a:t>
            </a:r>
            <a:endParaRPr b="1" sz="2400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The sum represent scan over all words in document: i.e.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word by word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{c,t}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- is the context/target pair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3" name="Google Shape;133;p15"/>
          <p:cNvCxnSpPr/>
          <p:nvPr/>
        </p:nvCxnSpPr>
        <p:spPr>
          <a:xfrm rot="10800000">
            <a:off x="8156423" y="4366391"/>
            <a:ext cx="0" cy="50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4" name="Google Shape;134;p15"/>
          <p:cNvGrpSpPr/>
          <p:nvPr/>
        </p:nvGrpSpPr>
        <p:grpSpPr>
          <a:xfrm>
            <a:off x="341975" y="1700625"/>
            <a:ext cx="5896800" cy="839713"/>
            <a:chOff x="341975" y="1700625"/>
            <a:chExt cx="5896800" cy="839713"/>
          </a:xfrm>
        </p:grpSpPr>
        <p:sp>
          <p:nvSpPr>
            <p:cNvPr id="135" name="Google Shape;135;p15"/>
            <p:cNvSpPr txBox="1"/>
            <p:nvPr/>
          </p:nvSpPr>
          <p:spPr>
            <a:xfrm>
              <a:off x="341975" y="1700625"/>
              <a:ext cx="5896800" cy="48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For a given context/target pair we compute score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36" name="Google Shape;136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19775" y="2050438"/>
              <a:ext cx="1561517" cy="489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7" name="Google Shape;13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2775" y="905477"/>
            <a:ext cx="4533601" cy="24756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5"/>
          <p:cNvGrpSpPr/>
          <p:nvPr/>
        </p:nvGrpSpPr>
        <p:grpSpPr>
          <a:xfrm>
            <a:off x="5919925" y="3439618"/>
            <a:ext cx="5379300" cy="1458207"/>
            <a:chOff x="5919925" y="3439618"/>
            <a:chExt cx="5379300" cy="1458207"/>
          </a:xfrm>
        </p:grpSpPr>
        <p:sp>
          <p:nvSpPr>
            <p:cNvPr id="139" name="Google Shape;139;p15"/>
            <p:cNvSpPr txBox="1"/>
            <p:nvPr/>
          </p:nvSpPr>
          <p:spPr>
            <a:xfrm>
              <a:off x="5919925" y="3439618"/>
              <a:ext cx="5379300" cy="9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same but expressed in term of </a:t>
              </a:r>
              <a:r>
                <a:rPr b="1" lang="en-US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lang="en-US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and </a:t>
              </a:r>
              <a:r>
                <a:rPr b="1" lang="en-US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W’</a:t>
              </a:r>
              <a:r>
                <a:rPr lang="en-US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matrices</a:t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40" name="Google Shape;140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38775" y="3972525"/>
              <a:ext cx="5051361" cy="92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15"/>
          <p:cNvGrpSpPr/>
          <p:nvPr/>
        </p:nvGrpSpPr>
        <p:grpSpPr>
          <a:xfrm>
            <a:off x="341975" y="2432983"/>
            <a:ext cx="5896800" cy="1385129"/>
            <a:chOff x="341975" y="2432983"/>
            <a:chExt cx="5896800" cy="1385129"/>
          </a:xfrm>
        </p:grpSpPr>
        <p:pic>
          <p:nvPicPr>
            <p:cNvPr id="142" name="Google Shape;14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677400" y="2954449"/>
              <a:ext cx="2373636" cy="8636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15"/>
            <p:cNvSpPr txBox="1"/>
            <p:nvPr/>
          </p:nvSpPr>
          <p:spPr>
            <a:xfrm>
              <a:off x="341975" y="2432983"/>
              <a:ext cx="5896800" cy="10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probability of observing word </a:t>
              </a:r>
              <a:r>
                <a:rPr b="1" lang="en-US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</a:t>
              </a:r>
              <a:r>
                <a:rPr lang="en-US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for given input word </a:t>
              </a:r>
              <a:r>
                <a:rPr b="1" lang="en-US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</a:t>
              </a:r>
              <a:r>
                <a:rPr lang="en-US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is computed with </a:t>
              </a:r>
              <a:r>
                <a:rPr b="1" lang="en-US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Softmax</a:t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" name="Google Shape;144;p15"/>
          <p:cNvGrpSpPr/>
          <p:nvPr/>
        </p:nvGrpSpPr>
        <p:grpSpPr>
          <a:xfrm>
            <a:off x="341975" y="3858900"/>
            <a:ext cx="5646600" cy="1937700"/>
            <a:chOff x="341975" y="3858900"/>
            <a:chExt cx="5646600" cy="1937700"/>
          </a:xfrm>
        </p:grpSpPr>
        <p:pic>
          <p:nvPicPr>
            <p:cNvPr id="145" name="Google Shape;145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0600" y="4149025"/>
              <a:ext cx="4748800" cy="1647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15"/>
            <p:cNvSpPr txBox="1"/>
            <p:nvPr/>
          </p:nvSpPr>
          <p:spPr>
            <a:xfrm>
              <a:off x="341975" y="3858900"/>
              <a:ext cx="56466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</a:t>
              </a:r>
              <a:r>
                <a:rPr b="1" lang="en-US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context/</a:t>
              </a:r>
              <a:r>
                <a:rPr b="1" lang="en-US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</a:t>
              </a:r>
              <a:r>
                <a:rPr b="1" lang="en-US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rget pair</a:t>
              </a:r>
              <a:r>
                <a:rPr lang="en-US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b="1" lang="en-US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loss</a:t>
              </a:r>
              <a:r>
                <a:rPr lang="en-US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is defined as</a:t>
              </a:r>
              <a:endParaRPr/>
            </a:p>
          </p:txBody>
        </p:sp>
      </p:grpSp>
      <p:grpSp>
        <p:nvGrpSpPr>
          <p:cNvPr id="147" name="Google Shape;147;p15"/>
          <p:cNvGrpSpPr/>
          <p:nvPr/>
        </p:nvGrpSpPr>
        <p:grpSpPr>
          <a:xfrm>
            <a:off x="5919925" y="4757775"/>
            <a:ext cx="5798595" cy="1388525"/>
            <a:chOff x="5919925" y="4757775"/>
            <a:chExt cx="5798595" cy="1388525"/>
          </a:xfrm>
        </p:grpSpPr>
        <p:pic>
          <p:nvPicPr>
            <p:cNvPr id="148" name="Google Shape;148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151000" y="5221000"/>
              <a:ext cx="5567520" cy="925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15"/>
            <p:cNvSpPr txBox="1"/>
            <p:nvPr/>
          </p:nvSpPr>
          <p:spPr>
            <a:xfrm>
              <a:off x="5919925" y="4757775"/>
              <a:ext cx="5567400" cy="6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Total loss</a:t>
              </a:r>
              <a:r>
                <a:rPr lang="en-US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is defined as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RNAX-motyw">
  <a:themeElements>
    <a:clrScheme name="Pakiet 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